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698" r:id="rId4"/>
    <p:sldMasterId id="2147483707" r:id="rId5"/>
    <p:sldMasterId id="2147483716" r:id="rId6"/>
    <p:sldMasterId id="2147483738" r:id="rId7"/>
  </p:sldMasterIdLst>
  <p:notesMasterIdLst>
    <p:notesMasterId r:id="rId16"/>
  </p:notesMasterIdLst>
  <p:handoutMasterIdLst>
    <p:handoutMasterId r:id="rId17"/>
  </p:handoutMasterIdLst>
  <p:sldIdLst>
    <p:sldId id="262" r:id="rId8"/>
    <p:sldId id="331" r:id="rId9"/>
    <p:sldId id="389" r:id="rId10"/>
    <p:sldId id="391" r:id="rId11"/>
    <p:sldId id="396" r:id="rId12"/>
    <p:sldId id="399" r:id="rId13"/>
    <p:sldId id="400" r:id="rId14"/>
    <p:sldId id="398" r:id="rId15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C8BB4FA4-9F67-4566-8973-25C4B5EB24B4}">
          <p14:sldIdLst>
            <p14:sldId id="262"/>
            <p14:sldId id="331"/>
          </p14:sldIdLst>
        </p14:section>
        <p14:section name="Untitled Section" id="{3F2DBBB9-38A0-47E7-95C2-16A9ACBDB8E9}">
          <p14:sldIdLst>
            <p14:sldId id="389"/>
            <p14:sldId id="391"/>
            <p14:sldId id="396"/>
            <p14:sldId id="399"/>
            <p14:sldId id="400"/>
            <p14:sldId id="39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04" autoAdjust="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90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3D865-E79C-443E-82D5-69E12975EA66}" type="datetimeFigureOut">
              <a:rPr lang="en-GB" smtClean="0"/>
              <a:pPr/>
              <a:t>16/03/2019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EBCCB-5658-4608-9804-5303A0F5A0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80702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52832-3B85-4112-BD90-E97AD67972E0}" type="datetimeFigureOut">
              <a:rPr lang="da-DK" smtClean="0"/>
              <a:pPr/>
              <a:t>16-03-2019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21217-47B1-4857-90F4-21BCAD936574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42243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21217-47B1-4857-90F4-21BCAD936574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2765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21217-47B1-4857-90F4-21BCAD936574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8051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E93D-73F4-468A-BB5C-26FC18E11C87}" type="datetime1">
              <a:rPr lang="da-DK" smtClean="0"/>
              <a:pPr/>
              <a:t>16-03-2019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Mandana Zarrehaparvar mza@humanrights.dk 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D899-1ACD-4CAF-B70D-1224EBDCBE5E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2050" name="b98bebb5-d4c0-4d26-85a0-6a4b56d77260" descr="325CF6DB-156F-4ADE-ACF2-E33BB9892CF7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0" y="0"/>
            <a:ext cx="2843808" cy="142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0040" y="1700808"/>
            <a:ext cx="2843808" cy="244827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108000" rIns="91440" bIns="45720" rtlCol="0" anchor="t">
            <a:normAutofit/>
          </a:bodyPr>
          <a:lstStyle>
            <a:lvl1pPr marL="90000">
              <a:defRPr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29720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7B8B-F254-4E6E-84A8-6FA195768DE7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Mandana Zarrehaparvar mza@humanrights.dk 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D899-1ACD-4CAF-B70D-1224EBDCBE5E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17435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CA8E-3D96-46A8-AA4E-439018F18C0B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Mandana Zarrehaparvar mza@humanrights.dk 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D899-1ACD-4CAF-B70D-1224EBDCBE5E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21445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The Danish Institute for Human Rights\Jobs\3767_PowerPoint slide samling\Received\Work\IMR_PP_Bagg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88" y="0"/>
            <a:ext cx="28797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686175" y="1800225"/>
            <a:ext cx="5059363" cy="1793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a-DK" altLang="da-DK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6175" y="6699250"/>
            <a:ext cx="5059363" cy="1793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a-DK" altLang="da-DK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984375"/>
            <a:ext cx="5059363" cy="4715021"/>
          </a:xfrm>
          <a:noFill/>
        </p:spPr>
        <p:txBody>
          <a:bodyPr/>
          <a:lstStyle>
            <a:lvl1pPr marL="0">
              <a:lnSpc>
                <a:spcPct val="960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087" y="1800224"/>
            <a:ext cx="2879725" cy="5057775"/>
          </a:xfrm>
          <a:noFill/>
        </p:spPr>
        <p:txBody>
          <a:bodyPr tIns="324000">
            <a:noAutofit/>
          </a:bodyPr>
          <a:lstStyle>
            <a:lvl1pPr>
              <a:defRPr lang="en-US" sz="4200" smtClean="0"/>
            </a:lvl1pPr>
            <a:lvl2pPr>
              <a:defRPr lang="en-US" sz="2600" smtClean="0"/>
            </a:lvl2pPr>
            <a:lvl3pPr>
              <a:defRPr lang="en-US" sz="2600" smtClean="0"/>
            </a:lvl3pPr>
            <a:lvl4pPr>
              <a:defRPr lang="en-US" sz="2600" smtClean="0"/>
            </a:lvl4pPr>
            <a:lvl5pPr>
              <a:defRPr lang="da-DK" sz="2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 rot="16200000">
            <a:off x="-442912" y="6415087"/>
            <a:ext cx="635000" cy="2508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3EAC28A-CF7B-4C45-AF0B-74B8421CF97F}" type="datetime1">
              <a:rPr lang="da-DK" altLang="da-DK" smtClean="0"/>
              <a:pPr>
                <a:defRPr/>
              </a:pPr>
              <a:t>16-03-2019</a:t>
            </a:fld>
            <a:endParaRPr lang="da-DK" altLang="da-DK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>
          <a:xfrm rot="16200000">
            <a:off x="-711200" y="5483225"/>
            <a:ext cx="1181100" cy="2413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sv-SE" altLang="da-DK" smtClean="0"/>
              <a:t>Mandana Zarrehaparvar mza@humanrights.dk </a:t>
            </a:r>
            <a:endParaRPr lang="da-DK" altLang="da-DK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>
          <a:xfrm rot="16200000">
            <a:off x="-271463" y="4710113"/>
            <a:ext cx="301625" cy="2413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A868C56-A59B-4613-A277-7F7F9D8E888F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xmlns="" val="1162016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0"/>
          <p:cNvSpPr txBox="1">
            <a:spLocks noChangeArrowheads="1"/>
          </p:cNvSpPr>
          <p:nvPr userDrawn="1"/>
        </p:nvSpPr>
        <p:spPr bwMode="auto">
          <a:xfrm>
            <a:off x="9251950" y="2173288"/>
            <a:ext cx="16684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a-DK" altLang="da-DK" sz="1000" b="1" smtClean="0">
                <a:solidFill>
                  <a:srgbClr val="FFFFFF"/>
                </a:solidFill>
              </a:rPr>
              <a:t>Go from Heading to bodytext:</a:t>
            </a:r>
            <a:endParaRPr lang="da-DK" altLang="da-DK" sz="10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a-DK" altLang="da-DK" sz="1000" smtClean="0">
                <a:solidFill>
                  <a:srgbClr val="FFFFFF"/>
                </a:solidFill>
              </a:rPr>
              <a:t>Use </a:t>
            </a:r>
            <a:r>
              <a:rPr lang="ja-JP" altLang="da-DK" sz="1000" smtClean="0">
                <a:solidFill>
                  <a:srgbClr val="FFFFFF"/>
                </a:solidFill>
              </a:rPr>
              <a:t>‘</a:t>
            </a:r>
            <a:r>
              <a:rPr lang="da-DK" altLang="ja-JP" sz="1000" smtClean="0">
                <a:solidFill>
                  <a:srgbClr val="FFFFFF"/>
                </a:solidFill>
              </a:rPr>
              <a:t>Decrease / Increase </a:t>
            </a:r>
            <a:br>
              <a:rPr lang="da-DK" altLang="ja-JP" sz="1000" smtClean="0">
                <a:solidFill>
                  <a:srgbClr val="FFFFFF"/>
                </a:solidFill>
              </a:rPr>
            </a:br>
            <a:r>
              <a:rPr lang="da-DK" altLang="ja-JP" sz="1000" smtClean="0">
                <a:solidFill>
                  <a:srgbClr val="FFFFFF"/>
                </a:solidFill>
              </a:rPr>
              <a:t>indent</a:t>
            </a:r>
            <a:r>
              <a:rPr lang="ja-JP" altLang="da-DK" sz="1000" smtClean="0">
                <a:solidFill>
                  <a:srgbClr val="FFFFFF"/>
                </a:solidFill>
              </a:rPr>
              <a:t>’</a:t>
            </a:r>
            <a:r>
              <a:rPr lang="da-DK" altLang="ja-JP" sz="1000" smtClean="0">
                <a:solidFill>
                  <a:srgbClr val="FFFFFF"/>
                </a:solidFill>
              </a:rPr>
              <a:t> in order to use the various levels.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a-DK" altLang="da-DK" sz="1000" smtClean="0">
                <a:solidFill>
                  <a:srgbClr val="FFFFFF"/>
                </a:solidFill>
              </a:rPr>
              <a:t>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a-DK" altLang="da-DK" sz="1000" smtClean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6" name="Group 2"/>
          <p:cNvGrpSpPr>
            <a:grpSpLocks/>
          </p:cNvGrpSpPr>
          <p:nvPr userDrawn="1"/>
        </p:nvGrpSpPr>
        <p:grpSpPr bwMode="auto">
          <a:xfrm>
            <a:off x="9251950" y="3181350"/>
            <a:ext cx="1030288" cy="247650"/>
            <a:chOff x="-1114425" y="694586"/>
            <a:chExt cx="1030287" cy="248107"/>
          </a:xfrm>
        </p:grpSpPr>
        <p:pic>
          <p:nvPicPr>
            <p:cNvPr id="7" name="Picture 10" descr="fke3b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4425" y="706437"/>
              <a:ext cx="42862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1813" y="704850"/>
              <a:ext cx="44767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-909637" y="696177"/>
              <a:ext cx="246062" cy="2465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 altLang="da-DK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-531813" y="694586"/>
              <a:ext cx="246062" cy="24651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 altLang="da-DK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5" y="1980225"/>
            <a:ext cx="5059364" cy="4730138"/>
          </a:xfrm>
          <a:noFill/>
        </p:spPr>
        <p:txBody>
          <a:bodyPr/>
          <a:lstStyle>
            <a:lvl1pPr marL="0">
              <a:defRPr sz="2600" cap="all" baseline="0">
                <a:solidFill>
                  <a:schemeClr val="tx1"/>
                </a:solidFill>
              </a:defRPr>
            </a:lvl1pPr>
            <a:lvl2pPr marL="0">
              <a:defRPr>
                <a:solidFill>
                  <a:schemeClr val="tx1"/>
                </a:solidFill>
              </a:defRPr>
            </a:lvl2pPr>
            <a:lvl3pPr marL="0">
              <a:defRPr>
                <a:solidFill>
                  <a:schemeClr val="tx1"/>
                </a:solidFill>
              </a:defRPr>
            </a:lvl3pPr>
            <a:lvl4pPr marL="0">
              <a:defRPr>
                <a:solidFill>
                  <a:schemeClr val="tx1"/>
                </a:solidFill>
              </a:defRPr>
            </a:lvl4pPr>
            <a:lvl5pPr mar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46087" y="1800224"/>
            <a:ext cx="2879725" cy="5057775"/>
          </a:xfrm>
          <a:noFill/>
        </p:spPr>
        <p:txBody>
          <a:bodyPr tIns="324000">
            <a:noAutofit/>
          </a:bodyPr>
          <a:lstStyle>
            <a:lvl1pPr>
              <a:defRPr lang="en-US" sz="4200" smtClean="0"/>
            </a:lvl1pPr>
            <a:lvl2pPr>
              <a:defRPr lang="en-US" sz="2600" smtClean="0"/>
            </a:lvl2pPr>
            <a:lvl3pPr>
              <a:defRPr lang="en-US" sz="2600" smtClean="0"/>
            </a:lvl3pPr>
            <a:lvl4pPr>
              <a:defRPr lang="en-US" sz="2600" smtClean="0"/>
            </a:lvl4pPr>
            <a:lvl5pPr>
              <a:defRPr lang="da-DK" sz="2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A2BEF2B-0D62-4003-B1E4-3557B35ECAB4}" type="datetime1">
              <a:rPr lang="da-DK" altLang="da-DK" smtClean="0"/>
              <a:pPr>
                <a:defRPr/>
              </a:pPr>
              <a:t>16-03-2019</a:t>
            </a:fld>
            <a:endParaRPr lang="da-DK" altLang="da-DK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sv-SE" altLang="da-DK" smtClean="0"/>
              <a:t>Mandana Zarrehaparvar mza@humanrights.dk </a:t>
            </a:r>
            <a:endParaRPr lang="da-DK" altLang="da-DK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DDC9ED3-B0FE-44C6-8A62-6B94EEDEBA42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xmlns="" val="2820124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-1765300" y="3429000"/>
            <a:ext cx="1597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a-DK" sz="1000" b="1" smtClean="0">
                <a:solidFill>
                  <a:srgbClr val="FFFFFF"/>
                </a:solidFill>
                <a:latin typeface="Calibri" pitchFamily="34" charset="0"/>
              </a:rPr>
              <a:t>To add a picture: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da-DK" sz="1000" smtClean="0">
              <a:solidFill>
                <a:srgbClr val="FFFFFF"/>
              </a:solidFill>
              <a:latin typeface="Calibri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a-DK" sz="1000" smtClean="0">
                <a:solidFill>
                  <a:srgbClr val="FFFFFF"/>
                </a:solidFill>
                <a:latin typeface="Calibri" pitchFamily="34" charset="0"/>
              </a:rPr>
              <a:t>Click the icon in the center of the frame.</a:t>
            </a:r>
          </a:p>
        </p:txBody>
      </p:sp>
      <p:sp>
        <p:nvSpPr>
          <p:cNvPr id="6" name="TextBox 20"/>
          <p:cNvSpPr txBox="1">
            <a:spLocks noChangeArrowheads="1"/>
          </p:cNvSpPr>
          <p:nvPr userDrawn="1"/>
        </p:nvSpPr>
        <p:spPr bwMode="auto">
          <a:xfrm>
            <a:off x="9251950" y="2173288"/>
            <a:ext cx="16684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a-DK" altLang="da-DK" sz="1000" b="1" smtClean="0">
                <a:solidFill>
                  <a:srgbClr val="FFFFFF"/>
                </a:solidFill>
              </a:rPr>
              <a:t>Go from Heading to bodytext:</a:t>
            </a:r>
            <a:endParaRPr lang="da-DK" altLang="da-DK" sz="10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a-DK" altLang="da-DK" sz="1000" smtClean="0">
                <a:solidFill>
                  <a:srgbClr val="FFFFFF"/>
                </a:solidFill>
              </a:rPr>
              <a:t>Use </a:t>
            </a:r>
            <a:r>
              <a:rPr lang="ja-JP" altLang="da-DK" sz="1000" smtClean="0">
                <a:solidFill>
                  <a:srgbClr val="FFFFFF"/>
                </a:solidFill>
              </a:rPr>
              <a:t>‘</a:t>
            </a:r>
            <a:r>
              <a:rPr lang="da-DK" altLang="ja-JP" sz="1000" smtClean="0">
                <a:solidFill>
                  <a:srgbClr val="FFFFFF"/>
                </a:solidFill>
              </a:rPr>
              <a:t>Decrease / Increase </a:t>
            </a:r>
            <a:br>
              <a:rPr lang="da-DK" altLang="ja-JP" sz="1000" smtClean="0">
                <a:solidFill>
                  <a:srgbClr val="FFFFFF"/>
                </a:solidFill>
              </a:rPr>
            </a:br>
            <a:r>
              <a:rPr lang="da-DK" altLang="ja-JP" sz="1000" smtClean="0">
                <a:solidFill>
                  <a:srgbClr val="FFFFFF"/>
                </a:solidFill>
              </a:rPr>
              <a:t>indent</a:t>
            </a:r>
            <a:r>
              <a:rPr lang="ja-JP" altLang="da-DK" sz="1000" smtClean="0">
                <a:solidFill>
                  <a:srgbClr val="FFFFFF"/>
                </a:solidFill>
              </a:rPr>
              <a:t>’</a:t>
            </a:r>
            <a:r>
              <a:rPr lang="da-DK" altLang="ja-JP" sz="1000" smtClean="0">
                <a:solidFill>
                  <a:srgbClr val="FFFFFF"/>
                </a:solidFill>
              </a:rPr>
              <a:t> in order to use the various levels.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a-DK" altLang="da-DK" sz="1000" smtClean="0">
                <a:solidFill>
                  <a:srgbClr val="FFFFFF"/>
                </a:solidFill>
              </a:rPr>
              <a:t>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a-DK" altLang="da-DK" sz="1000" smtClean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7" name="Group 2"/>
          <p:cNvGrpSpPr>
            <a:grpSpLocks/>
          </p:cNvGrpSpPr>
          <p:nvPr userDrawn="1"/>
        </p:nvGrpSpPr>
        <p:grpSpPr bwMode="auto">
          <a:xfrm>
            <a:off x="9251950" y="3181350"/>
            <a:ext cx="1030288" cy="247650"/>
            <a:chOff x="-1114425" y="694586"/>
            <a:chExt cx="1030287" cy="248107"/>
          </a:xfrm>
        </p:grpSpPr>
        <p:pic>
          <p:nvPicPr>
            <p:cNvPr id="9" name="Picture 11" descr="fke3b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4425" y="706437"/>
              <a:ext cx="42862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1813" y="704850"/>
              <a:ext cx="44767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-909637" y="696177"/>
              <a:ext cx="246062" cy="2465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 altLang="da-DK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-531813" y="694586"/>
              <a:ext cx="246062" cy="24651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 altLang="da-DK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5" y="1980225"/>
            <a:ext cx="5059364" cy="4730138"/>
          </a:xfrm>
          <a:noFill/>
        </p:spPr>
        <p:txBody>
          <a:bodyPr/>
          <a:lstStyle>
            <a:lvl1pPr marL="0">
              <a:defRPr sz="2600" cap="all" baseline="0">
                <a:solidFill>
                  <a:schemeClr val="tx1"/>
                </a:solidFill>
              </a:defRPr>
            </a:lvl1pPr>
            <a:lvl2pPr marL="0">
              <a:defRPr>
                <a:solidFill>
                  <a:schemeClr val="tx1"/>
                </a:solidFill>
              </a:defRPr>
            </a:lvl2pPr>
            <a:lvl3pPr marL="0">
              <a:defRPr>
                <a:solidFill>
                  <a:schemeClr val="tx1"/>
                </a:solidFill>
              </a:defRPr>
            </a:lvl3pPr>
            <a:lvl4pPr marL="0">
              <a:defRPr>
                <a:solidFill>
                  <a:schemeClr val="tx1"/>
                </a:solidFill>
              </a:defRPr>
            </a:lvl4pPr>
            <a:lvl5pPr mar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46087" y="1800225"/>
            <a:ext cx="2879725" cy="5057775"/>
          </a:xfrm>
        </p:spPr>
        <p:txBody>
          <a:bodyPr rtlCol="0"/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ECA7C08-C00F-4631-A221-D7225E157471}" type="datetime1">
              <a:rPr lang="da-DK" altLang="da-DK" smtClean="0"/>
              <a:pPr>
                <a:defRPr/>
              </a:pPr>
              <a:t>16-03-2019</a:t>
            </a:fld>
            <a:endParaRPr lang="da-DK" altLang="da-DK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sv-SE" altLang="da-DK" smtClean="0"/>
              <a:t>Mandana Zarrehaparvar mza@humanrights.dk </a:t>
            </a:r>
            <a:endParaRPr lang="da-DK" altLang="da-DK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C6E2239-947E-43DA-9159-32E66A5A8658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xmlns="" val="1990235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2158999"/>
            <a:ext cx="8299450" cy="4551363"/>
          </a:xfrm>
        </p:spPr>
        <p:txBody>
          <a:bodyPr tIns="0"/>
          <a:lstStyle>
            <a:lvl1pPr>
              <a:lnSpc>
                <a:spcPct val="96000"/>
              </a:lnSpc>
              <a:defRPr lang="fr-FR" sz="2000" kern="1200" cap="none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391637-7477-4AA0-B37C-8D63B008EB93}" type="datetime1">
              <a:rPr lang="da-DK" altLang="da-DK" smtClean="0"/>
              <a:pPr>
                <a:defRPr/>
              </a:pPr>
              <a:t>16-03-2019</a:t>
            </a:fld>
            <a:endParaRPr lang="da-DK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sv-SE" altLang="da-DK" smtClean="0"/>
              <a:t>Mandana Zarrehaparvar mza@humanrights.dk </a:t>
            </a:r>
            <a:endParaRPr lang="da-DK" alt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5D58B6E-F6AE-495E-9485-8FBC8511E6AF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xmlns="" val="4947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9158288" y="1795463"/>
            <a:ext cx="1595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a-DK" sz="1000" b="1" smtClean="0">
                <a:solidFill>
                  <a:srgbClr val="FFFFFF"/>
                </a:solidFill>
                <a:latin typeface="Calibri" pitchFamily="34" charset="0"/>
              </a:rPr>
              <a:t>To add a picture: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da-DK" sz="1000" b="1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a-DK" sz="1000" smtClean="0">
                <a:solidFill>
                  <a:srgbClr val="FFFFFF"/>
                </a:solidFill>
                <a:latin typeface="Calibri" pitchFamily="34" charset="0"/>
              </a:rPr>
              <a:t>Click the icon in the center of the frame.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115616" y="1800225"/>
            <a:ext cx="2210197" cy="5057775"/>
          </a:xfrm>
        </p:spPr>
        <p:txBody>
          <a:bodyPr tIns="468000">
            <a:noAutofit/>
          </a:bodyPr>
          <a:lstStyle>
            <a:lvl1pPr marL="0">
              <a:lnSpc>
                <a:spcPct val="100000"/>
              </a:lnSpc>
              <a:defRPr sz="2000" cap="none" baseline="0"/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 rot="10800000">
            <a:off x="529978" y="1907003"/>
            <a:ext cx="598488" cy="1025874"/>
          </a:xfrm>
          <a:noFill/>
        </p:spPr>
        <p:txBody>
          <a:bodyPr tIns="0">
            <a:noAutofit/>
          </a:bodyPr>
          <a:lstStyle>
            <a:lvl1pPr marL="0">
              <a:defRPr sz="10000" b="1"/>
            </a:lvl1pPr>
            <a:lvl2pPr marL="0">
              <a:defRPr/>
            </a:lvl2pPr>
            <a:lvl3pPr marL="0">
              <a:defRPr/>
            </a:lvl3pPr>
            <a:lvl4pPr marL="0">
              <a:defRPr/>
            </a:lvl4pPr>
            <a:lvl5pPr mar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3686175" y="1979613"/>
            <a:ext cx="5059363" cy="4730750"/>
          </a:xfrm>
        </p:spPr>
        <p:txBody>
          <a:bodyPr rtlCol="0"/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7723648-CFD2-455B-B828-7718E5A95F71}" type="datetime1">
              <a:rPr lang="da-DK" altLang="da-DK" smtClean="0"/>
              <a:pPr>
                <a:defRPr/>
              </a:pPr>
              <a:t>16-03-2019</a:t>
            </a:fld>
            <a:endParaRPr lang="da-DK" altLang="da-DK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sv-SE" altLang="da-DK" smtClean="0"/>
              <a:t>Mandana Zarrehaparvar mza@humanrights.dk </a:t>
            </a:r>
            <a:endParaRPr lang="da-DK" altLang="da-DK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8A0346A-0A64-4E00-81C9-F262B4D14C89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xmlns="" val="3341645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9251950" y="1801813"/>
            <a:ext cx="1597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a-DK" sz="1000" b="1" smtClean="0">
                <a:solidFill>
                  <a:srgbClr val="FFFFFF"/>
                </a:solidFill>
                <a:latin typeface="Calibri" pitchFamily="34" charset="0"/>
              </a:rPr>
              <a:t>To add a picture: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da-DK" sz="1000" b="1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a-DK" sz="1000" smtClean="0">
                <a:solidFill>
                  <a:srgbClr val="FFFFFF"/>
                </a:solidFill>
                <a:latin typeface="Calibri" pitchFamily="34" charset="0"/>
              </a:rPr>
              <a:t>Click the icon in the center of the frame.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4" y="4983163"/>
            <a:ext cx="5059364" cy="1716233"/>
          </a:xfrm>
        </p:spPr>
        <p:txBody>
          <a:bodyPr tIns="0"/>
          <a:lstStyle>
            <a:lvl1pPr>
              <a:lnSpc>
                <a:spcPct val="100000"/>
              </a:lnSpc>
              <a:defRPr sz="2000" cap="none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686175" y="1980225"/>
            <a:ext cx="5059363" cy="2699725"/>
          </a:xfrm>
        </p:spPr>
        <p:txBody>
          <a:bodyPr rtlCol="0"/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1ADD5B2-D845-4438-A63A-10E7215A7B4B}" type="datetime1">
              <a:rPr lang="da-DK" altLang="da-DK" smtClean="0"/>
              <a:pPr>
                <a:defRPr/>
              </a:pPr>
              <a:t>16-03-2019</a:t>
            </a:fld>
            <a:endParaRPr lang="da-DK" altLang="da-D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sv-SE" altLang="da-DK" smtClean="0"/>
              <a:t>Mandana Zarrehaparvar mza@humanrights.dk </a:t>
            </a:r>
            <a:endParaRPr lang="da-DK" altLang="da-DK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F5BBC23-3EF3-45FA-954E-F77390F6B777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xmlns="" val="3716100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5CBDEDF-BF2B-4309-B56B-434DC002D200}" type="datetime1">
              <a:rPr lang="da-DK" altLang="da-DK" smtClean="0"/>
              <a:pPr>
                <a:defRPr/>
              </a:pPr>
              <a:t>16-03-2019</a:t>
            </a:fld>
            <a:endParaRPr lang="da-DK" alt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sv-SE" altLang="da-DK" smtClean="0"/>
              <a:t>Mandana Zarrehaparvar mza@humanrights.dk </a:t>
            </a:r>
            <a:endParaRPr lang="da-DK" alt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C558448-7E7C-4E08-98EF-44A7A148305A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xmlns="" val="3017852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646274A-6265-4F21-AB2E-6912B72DA545}" type="datetime1">
              <a:rPr lang="da-DK" altLang="da-DK" smtClean="0"/>
              <a:pPr>
                <a:defRPr/>
              </a:pPr>
              <a:t>16-03-2019</a:t>
            </a:fld>
            <a:endParaRPr lang="da-DK" alt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sv-SE" altLang="da-DK" smtClean="0"/>
              <a:t>Mandana Zarrehaparvar mza@humanrights.dk </a:t>
            </a:r>
            <a:endParaRPr lang="da-DK" alt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F1F5AB7-17F2-4666-9ACC-79DC134A55C3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xmlns="" val="69772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EB77-3AD3-4D73-BF10-33F7C360A70E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Mandana Zarrehaparvar mza@humanrights.dk 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D899-1ACD-4CAF-B70D-1224EBDCBE5E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86964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The Danish Institute for Human Rights\Jobs\3767_PowerPoint slide samling\Received\Work\IMR_PP_Bagg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88" y="0"/>
            <a:ext cx="28797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88" y="1800225"/>
            <a:ext cx="2879725" cy="2879725"/>
          </a:xfrm>
          <a:solidFill>
            <a:schemeClr val="tx1"/>
          </a:solidFill>
        </p:spPr>
        <p:txBody>
          <a:bodyPr tIns="288000" anchor="t"/>
          <a:lstStyle>
            <a:lvl1pPr marL="198000">
              <a:lnSpc>
                <a:spcPct val="960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059363" cy="5057775"/>
          </a:xfrm>
        </p:spPr>
        <p:txBody>
          <a:bodyPr/>
          <a:lstStyle>
            <a:lvl1pPr marL="360000">
              <a:lnSpc>
                <a:spcPct val="100000"/>
              </a:lnSpc>
              <a:defRPr sz="2000" cap="none" baseline="0"/>
            </a:lvl1pPr>
            <a:lvl2pPr marL="360000">
              <a:lnSpc>
                <a:spcPct val="100000"/>
              </a:lnSpc>
              <a:defRPr/>
            </a:lvl2pPr>
            <a:lvl3pPr marL="360000">
              <a:lnSpc>
                <a:spcPct val="100000"/>
              </a:lnSpc>
              <a:defRPr/>
            </a:lvl3pPr>
            <a:lvl4pPr marL="360000">
              <a:lnSpc>
                <a:spcPct val="100000"/>
              </a:lnSpc>
              <a:defRPr/>
            </a:lvl4pPr>
            <a:lvl5pPr marL="360000"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 rot="16200000">
            <a:off x="-442912" y="6415087"/>
            <a:ext cx="635000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6824A-E457-438F-B623-FFBF9F5C18B1}" type="datetime1">
              <a:rPr lang="da-DK" altLang="da-DK" smtClean="0"/>
              <a:pPr>
                <a:defRPr/>
              </a:pPr>
              <a:t>16-03-2019</a:t>
            </a:fld>
            <a:endParaRPr lang="en-GB" altLang="da-D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 rot="16200000">
            <a:off x="-711200" y="5483225"/>
            <a:ext cx="11811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da-DK" smtClean="0"/>
              <a:t>Mandana Zarrehaparvar mza@humanrights.dk </a:t>
            </a:r>
            <a:endParaRPr lang="en-GB" altLang="da-DK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 rot="16200000">
            <a:off x="-271463" y="4710113"/>
            <a:ext cx="3016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983F9-BEFE-4B93-A7D2-22571DA84311}" type="slidenum">
              <a:rPr lang="en-GB" altLang="da-DK"/>
              <a:pPr>
                <a:defRPr/>
              </a:pPr>
              <a:t>‹#›</a:t>
            </a:fld>
            <a:endParaRPr lang="en-GB" altLang="da-DK"/>
          </a:p>
        </p:txBody>
      </p:sp>
    </p:spTree>
    <p:extLst>
      <p:ext uri="{BB962C8B-B14F-4D97-AF65-F5344CB8AC3E}">
        <p14:creationId xmlns:p14="http://schemas.microsoft.com/office/powerpoint/2010/main" xmlns="" val="354484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88" y="1800225"/>
            <a:ext cx="2879725" cy="2879725"/>
          </a:xfrm>
          <a:solidFill>
            <a:schemeClr val="tx1"/>
          </a:solidFill>
        </p:spPr>
        <p:txBody>
          <a:bodyPr tIns="324000" anchor="t">
            <a:normAutofit/>
          </a:bodyPr>
          <a:lstStyle>
            <a:lvl1pPr marL="198000">
              <a:lnSpc>
                <a:spcPct val="79000"/>
              </a:lnSpc>
              <a:defRPr sz="4200" cap="all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075C89D-C076-4765-8722-C36C048D6673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prstClr val="white">
                    <a:lumMod val="75000"/>
                  </a:prstClr>
                </a:solidFill>
              </a:rPr>
              <a:t>Mandana Zarrehaparvar mza@humanrights.dk </a:t>
            </a:r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059363" cy="5057775"/>
          </a:xfrm>
        </p:spPr>
        <p:txBody>
          <a:bodyPr/>
          <a:lstStyle>
            <a:lvl1pPr>
              <a:lnSpc>
                <a:spcPct val="96000"/>
              </a:lnSpc>
              <a:defRPr sz="2600" cap="all" baseline="0"/>
            </a:lvl1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11" name="TextBox 8"/>
          <p:cNvSpPr txBox="1"/>
          <p:nvPr userDrawn="1"/>
        </p:nvSpPr>
        <p:spPr>
          <a:xfrm>
            <a:off x="-1764704" y="3068960"/>
            <a:ext cx="15966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b="1" dirty="0" smtClean="0">
                <a:solidFill>
                  <a:prstClr val="white"/>
                </a:solidFill>
              </a:rPr>
              <a:t>Choose a background picture:</a:t>
            </a:r>
          </a:p>
          <a:p>
            <a:pPr algn="r"/>
            <a:r>
              <a:rPr lang="en-GB" sz="1000" dirty="0" smtClean="0">
                <a:solidFill>
                  <a:prstClr val="white"/>
                </a:solidFill>
              </a:rPr>
              <a:t>Click the icon in the </a:t>
            </a:r>
            <a:r>
              <a:rPr lang="en-GB" sz="1000" dirty="0" err="1" smtClean="0">
                <a:solidFill>
                  <a:prstClr val="white"/>
                </a:solidFill>
              </a:rPr>
              <a:t>center</a:t>
            </a:r>
            <a:r>
              <a:rPr lang="en-GB" sz="1000" dirty="0" smtClean="0">
                <a:solidFill>
                  <a:prstClr val="white"/>
                </a:solidFill>
              </a:rPr>
              <a:t>, choose a picture, send the picture to the back, by </a:t>
            </a:r>
            <a:r>
              <a:rPr lang="en-GB" sz="1000" dirty="0" err="1" smtClean="0">
                <a:solidFill>
                  <a:prstClr val="white"/>
                </a:solidFill>
              </a:rPr>
              <a:t>rightclicking</a:t>
            </a:r>
            <a:r>
              <a:rPr lang="en-GB" sz="1000" dirty="0" smtClean="0">
                <a:solidFill>
                  <a:prstClr val="white"/>
                </a:solidFill>
              </a:rPr>
              <a:t> the picture and select “Send to back”.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 userDrawn="1"/>
        </p:nvSpPr>
        <p:spPr bwMode="auto">
          <a:xfrm>
            <a:off x="9252519" y="2159000"/>
            <a:ext cx="1668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000" b="1" dirty="0" smtClean="0">
                <a:solidFill>
                  <a:prstClr val="white"/>
                </a:solidFill>
                <a:latin typeface="Calibri"/>
              </a:rPr>
              <a:t>Go from Heading to bodytext:</a:t>
            </a:r>
            <a:endParaRPr lang="da-DK" sz="1000" dirty="0">
              <a:solidFill>
                <a:prstClr val="white"/>
              </a:solidFill>
              <a:latin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da-DK" sz="1000" dirty="0" smtClean="0">
                <a:solidFill>
                  <a:prstClr val="white"/>
                </a:solidFill>
                <a:latin typeface="Calibri"/>
              </a:rPr>
              <a:t>Use ‘Decrease </a:t>
            </a:r>
            <a:r>
              <a:rPr lang="da-DK" sz="1000" dirty="0">
                <a:solidFill>
                  <a:prstClr val="white"/>
                </a:solidFill>
                <a:latin typeface="Calibri"/>
              </a:rPr>
              <a:t>/ </a:t>
            </a:r>
            <a:r>
              <a:rPr lang="da-DK" sz="1000" dirty="0" smtClean="0">
                <a:solidFill>
                  <a:prstClr val="white"/>
                </a:solidFill>
                <a:latin typeface="Calibri"/>
              </a:rPr>
              <a:t>Increase </a:t>
            </a:r>
            <a:r>
              <a:rPr lang="da-DK" sz="1000" dirty="0">
                <a:solidFill>
                  <a:prstClr val="white"/>
                </a:solidFill>
                <a:latin typeface="Calibri"/>
              </a:rPr>
              <a:t/>
            </a:r>
            <a:br>
              <a:rPr lang="da-DK" sz="1000" dirty="0">
                <a:solidFill>
                  <a:prstClr val="white"/>
                </a:solidFill>
                <a:latin typeface="Calibri"/>
              </a:rPr>
            </a:br>
            <a:r>
              <a:rPr lang="da-DK" sz="1000" dirty="0" smtClean="0">
                <a:solidFill>
                  <a:prstClr val="white"/>
                </a:solidFill>
                <a:latin typeface="Calibri"/>
              </a:rPr>
              <a:t>indent’ in order to use the various levels.</a:t>
            </a:r>
          </a:p>
          <a:p>
            <a:pPr eaLnBrk="1" hangingPunct="1">
              <a:spcBef>
                <a:spcPct val="50000"/>
              </a:spcBef>
            </a:pPr>
            <a:endParaRPr lang="da-DK" sz="1000" dirty="0" smtClea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9" name="Group 2"/>
          <p:cNvGrpSpPr>
            <a:grpSpLocks/>
          </p:cNvGrpSpPr>
          <p:nvPr userDrawn="1"/>
        </p:nvGrpSpPr>
        <p:grpSpPr bwMode="auto">
          <a:xfrm>
            <a:off x="9289133" y="2961206"/>
            <a:ext cx="1030287" cy="247650"/>
            <a:chOff x="-1114425" y="694586"/>
            <a:chExt cx="1030287" cy="248107"/>
          </a:xfrm>
        </p:grpSpPr>
        <p:pic>
          <p:nvPicPr>
            <p:cNvPr id="20" name="Picture 19" descr="fke3b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4425" y="706437"/>
              <a:ext cx="42862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1813" y="704850"/>
              <a:ext cx="44767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val 21"/>
            <p:cNvSpPr/>
            <p:nvPr/>
          </p:nvSpPr>
          <p:spPr>
            <a:xfrm>
              <a:off x="-909638" y="696177"/>
              <a:ext cx="246063" cy="2465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-531813" y="694586"/>
              <a:ext cx="246063" cy="24651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prstClr val="white"/>
                </a:solidFill>
              </a:endParaRPr>
            </a:p>
          </p:txBody>
        </p:sp>
      </p:grp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6858000"/>
          </a:xfrm>
          <a:noFill/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7503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:\The Danish Institute for Human Rights\Jobs\3767_PowerPoint slide samling\Received\Work\IMR_PP_Bagg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520" y="-1"/>
            <a:ext cx="9167520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88" y="1800225"/>
            <a:ext cx="2879725" cy="2879725"/>
          </a:xfrm>
          <a:solidFill>
            <a:schemeClr val="tx1"/>
          </a:solidFill>
        </p:spPr>
        <p:txBody>
          <a:bodyPr tIns="288000" anchor="t">
            <a:normAutofit/>
          </a:bodyPr>
          <a:lstStyle>
            <a:lvl1pPr marL="198000">
              <a:lnSpc>
                <a:spcPct val="960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043425-0642-4CED-948B-F65E58D0C2F1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prstClr val="white">
                    <a:lumMod val="75000"/>
                  </a:prstClr>
                </a:solidFill>
              </a:rPr>
              <a:t>Mandana Zarrehaparvar mza@humanrights.dk </a:t>
            </a:r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059363" cy="5057775"/>
          </a:xfrm>
        </p:spPr>
        <p:txBody>
          <a:bodyPr/>
          <a:lstStyle>
            <a:lvl1pPr marL="360000">
              <a:lnSpc>
                <a:spcPct val="100000"/>
              </a:lnSpc>
              <a:defRPr sz="2000" cap="none" baseline="0"/>
            </a:lvl1pPr>
            <a:lvl2pPr marL="360000">
              <a:lnSpc>
                <a:spcPct val="100000"/>
              </a:lnSpc>
              <a:defRPr/>
            </a:lvl2pPr>
            <a:lvl3pPr marL="360000">
              <a:lnSpc>
                <a:spcPct val="100000"/>
              </a:lnSpc>
              <a:defRPr/>
            </a:lvl3pPr>
            <a:lvl4pPr marL="360000">
              <a:lnSpc>
                <a:spcPct val="100000"/>
              </a:lnSpc>
              <a:defRPr/>
            </a:lvl4pPr>
            <a:lvl5pPr marL="360000">
              <a:lnSpc>
                <a:spcPct val="100000"/>
              </a:lnSpc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4932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5924BC2-A439-4FAE-86F8-65BE8D2A7CE8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prstClr val="white">
                    <a:lumMod val="75000"/>
                  </a:prstClr>
                </a:solidFill>
              </a:rPr>
              <a:t>Mandana Zarrehaparvar mza@humanrights.dk </a:t>
            </a:r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059363" cy="5057775"/>
          </a:xfrm>
        </p:spPr>
        <p:txBody>
          <a:bodyPr/>
          <a:lstStyle>
            <a:lvl1pPr marL="360000">
              <a:lnSpc>
                <a:spcPct val="100000"/>
              </a:lnSpc>
              <a:defRPr sz="2000" cap="none" baseline="0"/>
            </a:lvl1pPr>
            <a:lvl2pPr marL="360000">
              <a:lnSpc>
                <a:spcPct val="100000"/>
              </a:lnSpc>
              <a:defRPr/>
            </a:lvl2pPr>
            <a:lvl3pPr marL="360000">
              <a:lnSpc>
                <a:spcPct val="100000"/>
              </a:lnSpc>
              <a:defRPr/>
            </a:lvl3pPr>
            <a:lvl4pPr marL="360000">
              <a:lnSpc>
                <a:spcPct val="100000"/>
              </a:lnSpc>
              <a:defRPr/>
            </a:lvl4pPr>
            <a:lvl5pPr marL="360000">
              <a:lnSpc>
                <a:spcPct val="100000"/>
              </a:lnSpc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088" y="1800225"/>
            <a:ext cx="2879725" cy="2879725"/>
          </a:xfrm>
        </p:spPr>
        <p:txBody>
          <a:bodyPr tIns="324000"/>
          <a:lstStyle>
            <a:lvl1pPr marL="198000">
              <a:lnSpc>
                <a:spcPct val="79000"/>
              </a:lnSpc>
              <a:defRPr sz="4200" cap="all" baseline="0"/>
            </a:lvl1pPr>
            <a:lvl2pPr marL="198000">
              <a:lnSpc>
                <a:spcPct val="79000"/>
              </a:lnSpc>
              <a:defRPr/>
            </a:lvl2pPr>
            <a:lvl3pPr marL="198000">
              <a:lnSpc>
                <a:spcPct val="79000"/>
              </a:lnSpc>
              <a:defRPr/>
            </a:lvl3pPr>
            <a:lvl4pPr marL="198000">
              <a:lnSpc>
                <a:spcPct val="79000"/>
              </a:lnSpc>
              <a:defRPr/>
            </a:lvl4pPr>
            <a:lvl5pPr marL="198000">
              <a:lnSpc>
                <a:spcPct val="79000"/>
              </a:lnSpc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84837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4" y="1800224"/>
            <a:ext cx="5059364" cy="50577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36F6-659A-4CE2-AF3B-18B6B99AA369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white">
                    <a:lumMod val="75000"/>
                  </a:prstClr>
                </a:solidFill>
              </a:rPr>
              <a:t>Mandana Zarrehaparvar mza@humanrights.dk </a:t>
            </a:r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6088" y="1800225"/>
            <a:ext cx="2879725" cy="2879725"/>
          </a:xfrm>
        </p:spPr>
        <p:txBody>
          <a:bodyPr>
            <a:noAutofit/>
          </a:bodyPr>
          <a:lstStyle>
            <a:lvl1pPr marL="198000">
              <a:lnSpc>
                <a:spcPct val="96000"/>
              </a:lnSpc>
              <a:defRPr sz="2600" cap="all" baseline="0"/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xmlns="" val="408454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6FFE-8D5B-4FC1-A716-43E5E0EB2F11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white">
                    <a:lumMod val="75000"/>
                  </a:prstClr>
                </a:solidFill>
              </a:rPr>
              <a:t>Mandana Zarrehaparvar mza@humanrights.dk </a:t>
            </a:r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6088" y="1800225"/>
            <a:ext cx="2879725" cy="2879725"/>
          </a:xfrm>
        </p:spPr>
        <p:txBody>
          <a:bodyPr>
            <a:noAutofit/>
          </a:bodyPr>
          <a:lstStyle>
            <a:lvl1pPr marL="198000">
              <a:lnSpc>
                <a:spcPct val="96000"/>
              </a:lnSpc>
              <a:defRPr sz="2600" cap="all" baseline="0"/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686175" y="1800225"/>
            <a:ext cx="5059363" cy="5057775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9288570" y="1801863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prstClr val="white"/>
                </a:solidFill>
              </a:rPr>
              <a:t>To add a picture:</a:t>
            </a:r>
          </a:p>
          <a:p>
            <a:endParaRPr lang="en-GB" sz="1000" b="1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GB" sz="1000" dirty="0" smtClean="0">
                <a:solidFill>
                  <a:prstClr val="white"/>
                </a:solidFill>
              </a:rPr>
              <a:t>Click the icon in the </a:t>
            </a:r>
            <a:r>
              <a:rPr lang="en-GB" sz="1000" dirty="0" err="1" smtClean="0">
                <a:solidFill>
                  <a:prstClr val="white"/>
                </a:solidFill>
              </a:rPr>
              <a:t>center</a:t>
            </a:r>
            <a:r>
              <a:rPr lang="en-GB" sz="1000" dirty="0" smtClean="0">
                <a:solidFill>
                  <a:prstClr val="white"/>
                </a:solidFill>
              </a:rPr>
              <a:t> of the frame.</a:t>
            </a:r>
            <a:endParaRPr lang="en-GB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778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686175" y="1800225"/>
            <a:ext cx="5059363" cy="5057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267" y="1800225"/>
            <a:ext cx="4114271" cy="5057773"/>
          </a:xfrm>
        </p:spPr>
        <p:txBody>
          <a:bodyPr/>
          <a:lstStyle>
            <a:lvl1pPr marL="0">
              <a:defRPr/>
            </a:lvl1pPr>
            <a:lvl2pPr marL="0">
              <a:defRPr/>
            </a:lvl2pPr>
            <a:lvl3pPr marL="0">
              <a:defRPr/>
            </a:lvl3pPr>
            <a:lvl4pPr marL="0">
              <a:defRPr/>
            </a:lvl4pPr>
            <a:lvl5pPr marL="0"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077-048E-4E16-BA4A-CA4915067707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white">
                    <a:lumMod val="75000"/>
                  </a:prstClr>
                </a:solidFill>
              </a:rPr>
              <a:t>Mandana Zarrehaparvar mza@humanrights.dk </a:t>
            </a:r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 rot="10800000">
            <a:off x="4036483" y="1827061"/>
            <a:ext cx="598488" cy="1025874"/>
          </a:xfrm>
          <a:solidFill>
            <a:schemeClr val="tx1"/>
          </a:solidFill>
        </p:spPr>
        <p:txBody>
          <a:bodyPr tIns="0" anchor="t">
            <a:noAutofit/>
          </a:bodyPr>
          <a:lstStyle>
            <a:lvl1pPr marL="0">
              <a:defRPr sz="10000" b="1"/>
            </a:lvl1pPr>
            <a:lvl2pPr marL="0">
              <a:defRPr/>
            </a:lvl2pPr>
            <a:lvl3pPr marL="0">
              <a:defRPr/>
            </a:lvl3pPr>
            <a:lvl4pPr marL="0">
              <a:defRPr/>
            </a:lvl4pPr>
            <a:lvl5pPr marL="0">
              <a:defRPr/>
            </a:lvl5pPr>
          </a:lstStyle>
          <a:p>
            <a:pPr lvl="0"/>
            <a:r>
              <a:rPr lang="da-DK" smtClean="0"/>
              <a:t>“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749319" y="2159000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 smtClean="0">
                <a:solidFill>
                  <a:prstClr val="white"/>
                </a:solidFill>
              </a:rPr>
              <a:t>To add a picture:</a:t>
            </a:r>
          </a:p>
          <a:p>
            <a:pPr algn="r"/>
            <a:endParaRPr lang="en-GB" sz="1000" b="1" dirty="0" smtClean="0">
              <a:solidFill>
                <a:prstClr val="white"/>
              </a:solidFill>
            </a:endParaRPr>
          </a:p>
          <a:p>
            <a:pPr algn="r">
              <a:defRPr/>
            </a:pPr>
            <a:r>
              <a:rPr lang="en-GB" sz="1000" dirty="0" smtClean="0">
                <a:solidFill>
                  <a:prstClr val="white"/>
                </a:solidFill>
              </a:rPr>
              <a:t>Click the icon in the </a:t>
            </a:r>
            <a:r>
              <a:rPr lang="en-GB" sz="1000" dirty="0" err="1" smtClean="0">
                <a:solidFill>
                  <a:prstClr val="white"/>
                </a:solidFill>
              </a:rPr>
              <a:t>center</a:t>
            </a:r>
            <a:r>
              <a:rPr lang="en-GB" sz="1000" dirty="0" smtClean="0">
                <a:solidFill>
                  <a:prstClr val="white"/>
                </a:solidFill>
              </a:rPr>
              <a:t> of the frame.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5613" y="1800225"/>
            <a:ext cx="2870200" cy="2879725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31798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4" y="4679949"/>
            <a:ext cx="5059364" cy="21780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ACA0-7C9B-4E3D-BB65-D3A0E1D76AAD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white">
                    <a:lumMod val="75000"/>
                  </a:prstClr>
                </a:solidFill>
              </a:rPr>
              <a:t>Mandana Zarrehaparvar mza@humanrights.dk </a:t>
            </a:r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6088" y="1800225"/>
            <a:ext cx="2879725" cy="2879725"/>
          </a:xfrm>
        </p:spPr>
        <p:txBody>
          <a:bodyPr>
            <a:noAutofit/>
          </a:bodyPr>
          <a:lstStyle>
            <a:lvl1pPr marL="198000">
              <a:lnSpc>
                <a:spcPct val="96000"/>
              </a:lnSpc>
              <a:defRPr sz="2600" cap="all" baseline="0"/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686175" y="1800225"/>
            <a:ext cx="5059363" cy="2879725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252520" y="1798500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prstClr val="white"/>
                </a:solidFill>
              </a:rPr>
              <a:t>To add a picture:</a:t>
            </a:r>
          </a:p>
          <a:p>
            <a:endParaRPr lang="en-GB" sz="1000" b="1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GB" sz="1000" dirty="0" smtClean="0">
                <a:solidFill>
                  <a:prstClr val="white"/>
                </a:solidFill>
              </a:rPr>
              <a:t>Click the icon in the </a:t>
            </a:r>
            <a:r>
              <a:rPr lang="en-GB" sz="1000" dirty="0" err="1" smtClean="0">
                <a:solidFill>
                  <a:prstClr val="white"/>
                </a:solidFill>
              </a:rPr>
              <a:t>center</a:t>
            </a:r>
            <a:r>
              <a:rPr lang="en-GB" sz="1000" dirty="0" smtClean="0">
                <a:solidFill>
                  <a:prstClr val="white"/>
                </a:solidFill>
              </a:rPr>
              <a:t> of the frame.</a:t>
            </a:r>
            <a:endParaRPr lang="en-GB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290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6000"/>
              </a:lnSpc>
              <a:defRPr sz="2600" cap="all" baseline="0"/>
            </a:lvl1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0B7E-66AF-401A-8EE9-55F1F6A7C34B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white">
                    <a:lumMod val="75000"/>
                  </a:prstClr>
                </a:solidFill>
              </a:rPr>
              <a:t>Mandana Zarrehaparvar mza@humanrights.dk </a:t>
            </a:r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6088" y="1800225"/>
            <a:ext cx="2879725" cy="5057775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692696" y="1800225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 smtClean="0">
                <a:solidFill>
                  <a:prstClr val="white"/>
                </a:solidFill>
              </a:rPr>
              <a:t>To add a picture:</a:t>
            </a:r>
          </a:p>
          <a:p>
            <a:pPr algn="r"/>
            <a:endParaRPr lang="en-GB" sz="1000" b="1" dirty="0" smtClean="0">
              <a:solidFill>
                <a:prstClr val="white"/>
              </a:solidFill>
            </a:endParaRPr>
          </a:p>
          <a:p>
            <a:pPr algn="r">
              <a:defRPr/>
            </a:pPr>
            <a:r>
              <a:rPr lang="en-GB" sz="1000" dirty="0" smtClean="0">
                <a:solidFill>
                  <a:prstClr val="white"/>
                </a:solidFill>
              </a:rPr>
              <a:t>Click the icon in the </a:t>
            </a:r>
            <a:r>
              <a:rPr lang="en-GB" sz="1000" dirty="0" err="1" smtClean="0">
                <a:solidFill>
                  <a:prstClr val="white"/>
                </a:solidFill>
              </a:rPr>
              <a:t>center</a:t>
            </a:r>
            <a:r>
              <a:rPr lang="en-GB" sz="1000" dirty="0" smtClean="0">
                <a:solidFill>
                  <a:prstClr val="white"/>
                </a:solidFill>
              </a:rPr>
              <a:t> of the frame.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17" name="TextBox 20"/>
          <p:cNvSpPr txBox="1">
            <a:spLocks noChangeArrowheads="1"/>
          </p:cNvSpPr>
          <p:nvPr userDrawn="1"/>
        </p:nvSpPr>
        <p:spPr bwMode="auto">
          <a:xfrm>
            <a:off x="9252519" y="2154168"/>
            <a:ext cx="1668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000" b="1" dirty="0" smtClean="0">
                <a:solidFill>
                  <a:prstClr val="white"/>
                </a:solidFill>
                <a:latin typeface="Calibri"/>
              </a:rPr>
              <a:t>Go from Heading to bodytext:</a:t>
            </a:r>
            <a:endParaRPr lang="da-DK" sz="1000" dirty="0">
              <a:solidFill>
                <a:prstClr val="white"/>
              </a:solidFill>
              <a:latin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da-DK" sz="1000" dirty="0" smtClean="0">
                <a:solidFill>
                  <a:prstClr val="white"/>
                </a:solidFill>
                <a:latin typeface="Calibri"/>
              </a:rPr>
              <a:t>Use ‘Decrease </a:t>
            </a:r>
            <a:r>
              <a:rPr lang="da-DK" sz="1000" dirty="0">
                <a:solidFill>
                  <a:prstClr val="white"/>
                </a:solidFill>
                <a:latin typeface="Calibri"/>
              </a:rPr>
              <a:t>/ </a:t>
            </a:r>
            <a:r>
              <a:rPr lang="da-DK" sz="1000" dirty="0" smtClean="0">
                <a:solidFill>
                  <a:prstClr val="white"/>
                </a:solidFill>
                <a:latin typeface="Calibri"/>
              </a:rPr>
              <a:t>Increase </a:t>
            </a:r>
            <a:r>
              <a:rPr lang="da-DK" sz="1000" dirty="0">
                <a:solidFill>
                  <a:prstClr val="white"/>
                </a:solidFill>
                <a:latin typeface="Calibri"/>
              </a:rPr>
              <a:t/>
            </a:r>
            <a:br>
              <a:rPr lang="da-DK" sz="1000" dirty="0">
                <a:solidFill>
                  <a:prstClr val="white"/>
                </a:solidFill>
                <a:latin typeface="Calibri"/>
              </a:rPr>
            </a:br>
            <a:r>
              <a:rPr lang="da-DK" sz="1000" dirty="0" smtClean="0">
                <a:solidFill>
                  <a:prstClr val="white"/>
                </a:solidFill>
                <a:latin typeface="Calibri"/>
              </a:rPr>
              <a:t>indent’ in order to use the various levels.</a:t>
            </a:r>
          </a:p>
          <a:p>
            <a:pPr eaLnBrk="1" hangingPunct="1">
              <a:spcBef>
                <a:spcPct val="50000"/>
              </a:spcBef>
            </a:pPr>
            <a:endParaRPr lang="da-DK" sz="1000" dirty="0" smtClea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8" name="Group 2"/>
          <p:cNvGrpSpPr>
            <a:grpSpLocks/>
          </p:cNvGrpSpPr>
          <p:nvPr userDrawn="1"/>
        </p:nvGrpSpPr>
        <p:grpSpPr bwMode="auto">
          <a:xfrm>
            <a:off x="9289133" y="2956374"/>
            <a:ext cx="1030287" cy="247650"/>
            <a:chOff x="-1114425" y="694586"/>
            <a:chExt cx="1030287" cy="248107"/>
          </a:xfrm>
        </p:grpSpPr>
        <p:pic>
          <p:nvPicPr>
            <p:cNvPr id="19" name="Picture 18" descr="fke3b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4425" y="706437"/>
              <a:ext cx="42862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1813" y="704850"/>
              <a:ext cx="44767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-909638" y="696177"/>
              <a:ext cx="246063" cy="2465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-531813" y="694586"/>
              <a:ext cx="246063" cy="24651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09579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07C32-A3A2-41A0-A257-0154DFE89B84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white">
                    <a:lumMod val="75000"/>
                  </a:prstClr>
                </a:solidFill>
              </a:rPr>
              <a:t>Mandana Zarrehaparvar mza@humanrights.dk </a:t>
            </a:r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78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8B37-7E44-45A1-93FC-653E809531B2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Mandana Zarrehaparvar mza@humanrights.dk 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D899-1ACD-4CAF-B70D-1224EBDCBE5E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797959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FD2-F8D7-488D-B68A-AFD4E1C0621F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white">
                    <a:lumMod val="75000"/>
                  </a:prstClr>
                </a:solidFill>
              </a:rPr>
              <a:t>Mandana Zarrehaparvar mza@humanrights.dk </a:t>
            </a:r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695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800225"/>
            <a:ext cx="8299450" cy="5057774"/>
          </a:xfrm>
        </p:spPr>
        <p:txBody>
          <a:bodyPr/>
          <a:lstStyle>
            <a:lvl1pPr>
              <a:lnSpc>
                <a:spcPct val="96000"/>
              </a:lnSpc>
              <a:defRPr lang="fr-FR" sz="2000" kern="1200" cap="none" baseline="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fr-F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45BD-2FFD-4EB8-914D-2EEFDE633391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fr-FR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white">
                    <a:lumMod val="75000"/>
                  </a:prstClr>
                </a:solidFill>
              </a:rPr>
              <a:t>Mandana Zarrehaparvar mza@humanrights.dk </a:t>
            </a:r>
            <a:endParaRPr lang="fr-FR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fr-FR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fr-FR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20688" y="1800225"/>
            <a:ext cx="1512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smtClean="0">
                <a:solidFill>
                  <a:prstClr val="white"/>
                </a:solidFill>
              </a:rPr>
              <a:t> It is generally not desirable to use long texts in a PowerPoint presentation. Please try to avoid using this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178934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5" y="1980225"/>
            <a:ext cx="5059364" cy="4730138"/>
          </a:xfrm>
          <a:noFill/>
        </p:spPr>
        <p:txBody>
          <a:bodyPr tIns="90000"/>
          <a:lstStyle>
            <a:lvl1pPr marL="0">
              <a:defRPr sz="2600" cap="none" baseline="0">
                <a:solidFill>
                  <a:schemeClr val="tx1"/>
                </a:solidFill>
              </a:defRPr>
            </a:lvl1pPr>
            <a:lvl2pPr marL="0">
              <a:defRPr cap="none" baseline="0">
                <a:solidFill>
                  <a:schemeClr val="tx1"/>
                </a:solidFill>
              </a:defRPr>
            </a:lvl2pPr>
            <a:lvl3pPr marL="0">
              <a:defRPr cap="none" baseline="0">
                <a:solidFill>
                  <a:schemeClr val="tx1"/>
                </a:solidFill>
              </a:defRPr>
            </a:lvl3pPr>
            <a:lvl4pPr marL="0">
              <a:defRPr cap="none" baseline="0">
                <a:solidFill>
                  <a:schemeClr val="tx1"/>
                </a:solidFill>
              </a:defRPr>
            </a:lvl4pPr>
            <a:lvl5pPr marL="0"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8385-D115-4FD9-B136-7B5779AFD608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46088" y="1797050"/>
            <a:ext cx="2878138" cy="5060949"/>
          </a:xfrm>
          <a:noFill/>
        </p:spPr>
        <p:txBody>
          <a:bodyPr vert="horz" lIns="0" tIns="324000" rIns="0" bIns="0" rtlCol="0">
            <a:noAutofit/>
          </a:bodyPr>
          <a:lstStyle>
            <a:lvl1pPr>
              <a:defRPr lang="en-US" sz="4200" smtClean="0"/>
            </a:lvl1pPr>
            <a:lvl2pPr>
              <a:defRPr lang="en-US" sz="2600" smtClean="0"/>
            </a:lvl2pPr>
            <a:lvl3pPr>
              <a:defRPr lang="en-US" sz="2600" smtClean="0"/>
            </a:lvl3pPr>
            <a:lvl4pPr>
              <a:defRPr lang="en-US" sz="2600" smtClean="0"/>
            </a:lvl4pPr>
            <a:lvl5pPr>
              <a:defRPr lang="da-DK" sz="2600"/>
            </a:lvl5pPr>
          </a:lstStyle>
          <a:p>
            <a:pPr lvl="0">
              <a:lnSpc>
                <a:spcPct val="79000"/>
              </a:lnSpc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16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9252520" y="2172955"/>
            <a:ext cx="1668463" cy="1000739"/>
            <a:chOff x="9252520" y="2172955"/>
            <a:chExt cx="1668463" cy="1000739"/>
          </a:xfrm>
        </p:grpSpPr>
        <p:sp>
          <p:nvSpPr>
            <p:cNvPr id="8" name="TextBox 20"/>
            <p:cNvSpPr txBox="1">
              <a:spLocks noChangeArrowheads="1"/>
            </p:cNvSpPr>
            <p:nvPr userDrawn="1"/>
          </p:nvSpPr>
          <p:spPr bwMode="auto">
            <a:xfrm>
              <a:off x="9252520" y="2172955"/>
              <a:ext cx="1668463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1000" b="1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Go from Heading to bodytext:</a:t>
              </a:r>
              <a:endParaRPr lang="da-DK" sz="1000" noProof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da-DK" sz="1000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Use ‘Decrease / Increase </a:t>
              </a:r>
              <a:br>
                <a:rPr lang="da-DK" sz="1000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</a:br>
              <a:r>
                <a:rPr lang="da-DK" sz="1000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indent’ in order to use the various levels. </a:t>
              </a:r>
              <a:endParaRPr lang="da-DK" sz="1000" noProof="1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endParaRPr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9252520" y="2924944"/>
              <a:ext cx="879415" cy="248750"/>
              <a:chOff x="9324528" y="3485131"/>
              <a:chExt cx="879415" cy="248750"/>
            </a:xfrm>
          </p:grpSpPr>
          <p:grpSp>
            <p:nvGrpSpPr>
              <p:cNvPr id="19" name="Group 41"/>
              <p:cNvGrpSpPr>
                <a:grpSpLocks/>
              </p:cNvGrpSpPr>
              <p:nvPr/>
            </p:nvGrpSpPr>
            <p:grpSpPr bwMode="auto">
              <a:xfrm>
                <a:off x="9324528" y="3491246"/>
                <a:ext cx="419676" cy="242635"/>
                <a:chOff x="-832082" y="3286289"/>
                <a:chExt cx="358924" cy="219989"/>
              </a:xfrm>
            </p:grpSpPr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32082" y="3286289"/>
                  <a:ext cx="358924" cy="2199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-653060" y="3288180"/>
                  <a:ext cx="169712" cy="215900"/>
                </a:xfrm>
                <a:prstGeom prst="roundRect">
                  <a:avLst/>
                </a:pr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da-DK" sz="2300" noProof="1">
                    <a:solidFill>
                      <a:prstClr val="white"/>
                    </a:solidFill>
                    <a:latin typeface="HelveticaNeueLT Std Lt Cn" pitchFamily="34" charset="0"/>
                  </a:endParaRPr>
                </a:p>
              </p:txBody>
            </p:sp>
          </p:grpSp>
          <p:grpSp>
            <p:nvGrpSpPr>
              <p:cNvPr id="20" name="Group 42"/>
              <p:cNvGrpSpPr>
                <a:grpSpLocks/>
              </p:cNvGrpSpPr>
              <p:nvPr/>
            </p:nvGrpSpPr>
            <p:grpSpPr bwMode="auto">
              <a:xfrm>
                <a:off x="9796813" y="3485131"/>
                <a:ext cx="407130" cy="245615"/>
                <a:chOff x="-474298" y="3592325"/>
                <a:chExt cx="348194" cy="222690"/>
              </a:xfrm>
            </p:grpSpPr>
            <p:pic>
              <p:nvPicPr>
                <p:cNvPr id="21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74298" y="3592325"/>
                  <a:ext cx="348194" cy="222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2" name="Rectangle 21"/>
                <p:cNvSpPr/>
                <p:nvPr/>
              </p:nvSpPr>
              <p:spPr bwMode="auto">
                <a:xfrm>
                  <a:off x="-296502" y="3595923"/>
                  <a:ext cx="171069" cy="210142"/>
                </a:xfrm>
                <a:prstGeom prst="rect">
                  <a:avLst/>
                </a:prstGeom>
                <a:solidFill>
                  <a:srgbClr val="FFFFFF">
                    <a:alpha val="65882"/>
                  </a:srgb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da-DK" sz="2300" noProof="1">
                    <a:solidFill>
                      <a:prstClr val="white"/>
                    </a:solidFill>
                    <a:latin typeface="HelveticaNeueLT Std Lt Cn" pitchFamily="34" charset="0"/>
                  </a:endParaRPr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 bwMode="auto">
                <a:xfrm>
                  <a:off x="-466214" y="3598801"/>
                  <a:ext cx="169712" cy="215899"/>
                </a:xfrm>
                <a:prstGeom prst="roundRect">
                  <a:avLst/>
                </a:pr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da-DK" sz="2300" noProof="1">
                    <a:solidFill>
                      <a:prstClr val="white"/>
                    </a:solidFill>
                    <a:latin typeface="HelveticaNeueLT Std Lt Cn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749461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The Danish Institute for Human Rights\Jobs\3767_PowerPoint slide samling\Received\Work\IMR_PP_Bagg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520" y="-1"/>
            <a:ext cx="9167520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E84E7DB-AF0E-4B8D-912F-A938C5CD062B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984375"/>
            <a:ext cx="5059363" cy="4715021"/>
          </a:xfrm>
          <a:noFill/>
        </p:spPr>
        <p:txBody>
          <a:bodyPr/>
          <a:lstStyle>
            <a:lvl1pPr marL="0">
              <a:lnSpc>
                <a:spcPct val="96000"/>
              </a:lnSpc>
              <a:defRPr sz="2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088" y="1797050"/>
            <a:ext cx="2878138" cy="5060949"/>
          </a:xfrm>
          <a:noFill/>
        </p:spPr>
        <p:txBody>
          <a:bodyPr vert="horz" lIns="0" tIns="324000" rIns="0" bIns="0" rtlCol="0">
            <a:noAutofit/>
          </a:bodyPr>
          <a:lstStyle>
            <a:lvl1pPr>
              <a:defRPr lang="en-US" sz="4200" smtClean="0"/>
            </a:lvl1pPr>
            <a:lvl2pPr>
              <a:defRPr lang="en-US" sz="2600" smtClean="0"/>
            </a:lvl2pPr>
            <a:lvl3pPr>
              <a:defRPr lang="en-US" sz="2600" smtClean="0"/>
            </a:lvl3pPr>
            <a:lvl4pPr>
              <a:defRPr lang="en-US" sz="2600" smtClean="0"/>
            </a:lvl4pPr>
            <a:lvl5pPr>
              <a:defRPr lang="da-DK" sz="2600"/>
            </a:lvl5pPr>
          </a:lstStyle>
          <a:p>
            <a:pPr lvl="0">
              <a:lnSpc>
                <a:spcPct val="79000"/>
              </a:lnSpc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15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557881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5" y="1980225"/>
            <a:ext cx="5059364" cy="4730138"/>
          </a:xfrm>
          <a:noFill/>
        </p:spPr>
        <p:txBody>
          <a:bodyPr tIns="90000"/>
          <a:lstStyle>
            <a:lvl1pPr marL="0">
              <a:defRPr sz="2600" cap="none" baseline="0">
                <a:solidFill>
                  <a:schemeClr val="tx1"/>
                </a:solidFill>
              </a:defRPr>
            </a:lvl1pPr>
            <a:lvl2pPr marL="0">
              <a:defRPr>
                <a:solidFill>
                  <a:schemeClr val="tx1"/>
                </a:solidFill>
              </a:defRPr>
            </a:lvl2pPr>
            <a:lvl3pPr marL="0">
              <a:defRPr>
                <a:solidFill>
                  <a:schemeClr val="tx1"/>
                </a:solidFill>
              </a:defRPr>
            </a:lvl3pPr>
            <a:lvl4pPr marL="0">
              <a:defRPr>
                <a:solidFill>
                  <a:schemeClr val="tx1"/>
                </a:solidFill>
              </a:defRPr>
            </a:lvl4pPr>
            <a:lvl5pPr mar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5C1F-4623-4A5C-A3CB-EB13DA25A301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46087" y="1800225"/>
            <a:ext cx="2879725" cy="50577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764704" y="3429000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000" b="1" noProof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add a picture:</a:t>
            </a:r>
          </a:p>
          <a:p>
            <a:pPr algn="r">
              <a:defRPr/>
            </a:pPr>
            <a:endParaRPr lang="da-DK" sz="1000" noProof="1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r">
              <a:defRPr/>
            </a:pPr>
            <a:r>
              <a:rPr lang="da-DK" sz="1000" noProof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Click the icon in the center of the frame.</a:t>
            </a:r>
            <a:endParaRPr lang="da-DK" sz="1000" noProof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17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252520" y="2172955"/>
            <a:ext cx="1668463" cy="1000739"/>
            <a:chOff x="9252520" y="2172955"/>
            <a:chExt cx="1668463" cy="1000739"/>
          </a:xfrm>
        </p:grpSpPr>
        <p:sp>
          <p:nvSpPr>
            <p:cNvPr id="19" name="TextBox 20"/>
            <p:cNvSpPr txBox="1">
              <a:spLocks noChangeArrowheads="1"/>
            </p:cNvSpPr>
            <p:nvPr userDrawn="1"/>
          </p:nvSpPr>
          <p:spPr bwMode="auto">
            <a:xfrm>
              <a:off x="9252520" y="2172955"/>
              <a:ext cx="1668463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1000" b="1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Go from Heading to bodytext:</a:t>
              </a:r>
              <a:endParaRPr lang="da-DK" sz="1000" noProof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da-DK" sz="1000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Use ‘Decrease / Increase </a:t>
              </a:r>
              <a:br>
                <a:rPr lang="da-DK" sz="1000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</a:br>
              <a:r>
                <a:rPr lang="da-DK" sz="1000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indent’ in order to use the various levels. </a:t>
              </a:r>
              <a:endParaRPr lang="da-DK" sz="1000" noProof="1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endParaRPr>
            </a:p>
          </p:txBody>
        </p:sp>
        <p:grpSp>
          <p:nvGrpSpPr>
            <p:cNvPr id="20" name="Group 19"/>
            <p:cNvGrpSpPr/>
            <p:nvPr userDrawn="1"/>
          </p:nvGrpSpPr>
          <p:grpSpPr>
            <a:xfrm>
              <a:off x="9252520" y="2924944"/>
              <a:ext cx="879415" cy="248750"/>
              <a:chOff x="9324528" y="3485131"/>
              <a:chExt cx="879415" cy="248750"/>
            </a:xfrm>
          </p:grpSpPr>
          <p:grpSp>
            <p:nvGrpSpPr>
              <p:cNvPr id="21" name="Group 41"/>
              <p:cNvGrpSpPr>
                <a:grpSpLocks/>
              </p:cNvGrpSpPr>
              <p:nvPr/>
            </p:nvGrpSpPr>
            <p:grpSpPr bwMode="auto">
              <a:xfrm>
                <a:off x="9324528" y="3491246"/>
                <a:ext cx="419676" cy="242635"/>
                <a:chOff x="-832082" y="3286289"/>
                <a:chExt cx="358924" cy="219989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32082" y="3286289"/>
                  <a:ext cx="358924" cy="2199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7" name="Rounded Rectangle 26"/>
                <p:cNvSpPr/>
                <p:nvPr/>
              </p:nvSpPr>
              <p:spPr bwMode="auto">
                <a:xfrm>
                  <a:off x="-653060" y="3288180"/>
                  <a:ext cx="169712" cy="215900"/>
                </a:xfrm>
                <a:prstGeom prst="roundRect">
                  <a:avLst/>
                </a:pr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da-DK" sz="2300" noProof="1">
                    <a:solidFill>
                      <a:prstClr val="white"/>
                    </a:solidFill>
                    <a:latin typeface="HelveticaNeueLT Std Lt Cn" pitchFamily="34" charset="0"/>
                  </a:endParaRPr>
                </a:p>
              </p:txBody>
            </p:sp>
          </p:grpSp>
          <p:grpSp>
            <p:nvGrpSpPr>
              <p:cNvPr id="22" name="Group 42"/>
              <p:cNvGrpSpPr>
                <a:grpSpLocks/>
              </p:cNvGrpSpPr>
              <p:nvPr/>
            </p:nvGrpSpPr>
            <p:grpSpPr bwMode="auto">
              <a:xfrm>
                <a:off x="9796813" y="3485131"/>
                <a:ext cx="407130" cy="245615"/>
                <a:chOff x="-474298" y="3592325"/>
                <a:chExt cx="348194" cy="222690"/>
              </a:xfrm>
            </p:grpSpPr>
            <p:pic>
              <p:nvPicPr>
                <p:cNvPr id="23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74298" y="3592325"/>
                  <a:ext cx="348194" cy="222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4" name="Rectangle 23"/>
                <p:cNvSpPr/>
                <p:nvPr/>
              </p:nvSpPr>
              <p:spPr bwMode="auto">
                <a:xfrm>
                  <a:off x="-296502" y="3595923"/>
                  <a:ext cx="171069" cy="210142"/>
                </a:xfrm>
                <a:prstGeom prst="rect">
                  <a:avLst/>
                </a:prstGeom>
                <a:solidFill>
                  <a:srgbClr val="FFFFFF">
                    <a:alpha val="65882"/>
                  </a:srgb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da-DK" sz="2300" noProof="1">
                    <a:solidFill>
                      <a:prstClr val="white"/>
                    </a:solidFill>
                    <a:latin typeface="HelveticaNeueLT Std Lt Cn" pitchFamily="34" charset="0"/>
                  </a:endParaRPr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-466214" y="3598801"/>
                  <a:ext cx="169712" cy="215899"/>
                </a:xfrm>
                <a:prstGeom prst="roundRect">
                  <a:avLst/>
                </a:pr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da-DK" sz="2300" noProof="1">
                    <a:solidFill>
                      <a:prstClr val="white"/>
                    </a:solidFill>
                    <a:latin typeface="HelveticaNeueLT Std Lt Cn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10498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2158999"/>
            <a:ext cx="8299450" cy="4551363"/>
          </a:xfrm>
        </p:spPr>
        <p:txBody>
          <a:bodyPr tIns="0"/>
          <a:lstStyle>
            <a:lvl1pPr>
              <a:lnSpc>
                <a:spcPct val="96000"/>
              </a:lnSpc>
              <a:defRPr lang="fr-FR" sz="2000" kern="1200" cap="none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49BE-9893-4AB0-9A85-180966711907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446400" y="1800000"/>
            <a:ext cx="829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8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446088" y="6699396"/>
            <a:ext cx="829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216790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852-5460-48A6-B5E4-842487A05501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115616" y="1800225"/>
            <a:ext cx="2210197" cy="5057775"/>
          </a:xfrm>
        </p:spPr>
        <p:txBody>
          <a:bodyPr tIns="468000">
            <a:noAutofit/>
          </a:bodyPr>
          <a:lstStyle>
            <a:lvl1pPr marL="0">
              <a:lnSpc>
                <a:spcPct val="100000"/>
              </a:lnSpc>
              <a:defRPr sz="2000" cap="none" baseline="0"/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 rot="10800000">
            <a:off x="529978" y="1907003"/>
            <a:ext cx="598488" cy="1025874"/>
          </a:xfrm>
          <a:noFill/>
        </p:spPr>
        <p:txBody>
          <a:bodyPr tIns="0" anchor="t">
            <a:noAutofit/>
          </a:bodyPr>
          <a:lstStyle>
            <a:lvl1pPr marL="0">
              <a:defRPr sz="10000" b="1"/>
            </a:lvl1pPr>
            <a:lvl2pPr marL="0">
              <a:defRPr/>
            </a:lvl2pPr>
            <a:lvl3pPr marL="0">
              <a:defRPr/>
            </a:lvl3pPr>
            <a:lvl4pPr marL="0">
              <a:defRPr/>
            </a:lvl4pPr>
            <a:lvl5pPr marL="0">
              <a:defRPr/>
            </a:lvl5pPr>
          </a:lstStyle>
          <a:p>
            <a:pPr lvl="0"/>
            <a:r>
              <a:rPr lang="da-DK" dirty="0" smtClean="0"/>
              <a:t>“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3686175" y="1979613"/>
            <a:ext cx="5059363" cy="47307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157792" y="1795654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noProof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add a picture:</a:t>
            </a:r>
          </a:p>
          <a:p>
            <a:endParaRPr lang="da-DK" sz="1000" b="1" noProof="1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>
              <a:defRPr/>
            </a:pPr>
            <a:r>
              <a:rPr lang="da-DK" sz="1000" noProof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Click the icon in the center of the frame. </a:t>
            </a:r>
            <a:endParaRPr lang="da-DK" sz="1000" noProof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14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059745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4" y="4983163"/>
            <a:ext cx="5059364" cy="1716233"/>
          </a:xfrm>
        </p:spPr>
        <p:txBody>
          <a:bodyPr tIns="0"/>
          <a:lstStyle>
            <a:lvl1pPr>
              <a:lnSpc>
                <a:spcPct val="100000"/>
              </a:lnSpc>
              <a:defRPr sz="2000" cap="none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6D31-9553-4596-AB18-5E82546F085F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686175" y="1980225"/>
            <a:ext cx="5059363" cy="2699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252520" y="1802538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noProof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add a picture:</a:t>
            </a:r>
          </a:p>
          <a:p>
            <a:endParaRPr lang="da-DK" sz="1000" b="1" noProof="1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>
              <a:defRPr/>
            </a:pPr>
            <a:r>
              <a:rPr lang="da-DK" sz="1000" noProof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Click the icon in the center of the frame.</a:t>
            </a:r>
            <a:endParaRPr lang="da-DK" sz="1000" noProof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12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232688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76CF-6A3B-45CB-A2AA-799718139E41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13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7583-8AAA-4045-9341-492C02D75C9C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47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B986-8B85-45AF-B1D4-F73178102F70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Mandana Zarrehaparvar mza@humanrights.dk 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D899-1ACD-4CAF-B70D-1224EBDCBE5E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2291038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5" y="1980225"/>
            <a:ext cx="5059364" cy="4730138"/>
          </a:xfrm>
          <a:noFill/>
        </p:spPr>
        <p:txBody>
          <a:bodyPr tIns="90000"/>
          <a:lstStyle>
            <a:lvl1pPr marL="0">
              <a:defRPr sz="2600" cap="none" baseline="0">
                <a:solidFill>
                  <a:schemeClr val="tx1"/>
                </a:solidFill>
              </a:defRPr>
            </a:lvl1pPr>
            <a:lvl2pPr marL="0">
              <a:defRPr cap="none" baseline="0">
                <a:solidFill>
                  <a:schemeClr val="tx1"/>
                </a:solidFill>
              </a:defRPr>
            </a:lvl2pPr>
            <a:lvl3pPr marL="0">
              <a:defRPr cap="none" baseline="0">
                <a:solidFill>
                  <a:schemeClr val="tx1"/>
                </a:solidFill>
              </a:defRPr>
            </a:lvl3pPr>
            <a:lvl4pPr marL="0">
              <a:defRPr cap="none" baseline="0">
                <a:solidFill>
                  <a:schemeClr val="tx1"/>
                </a:solidFill>
              </a:defRPr>
            </a:lvl4pPr>
            <a:lvl5pPr marL="0"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8385-D115-4FD9-B136-7B5779AFD608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46088" y="1797050"/>
            <a:ext cx="2878138" cy="5060949"/>
          </a:xfrm>
          <a:noFill/>
        </p:spPr>
        <p:txBody>
          <a:bodyPr vert="horz" lIns="0" tIns="324000" rIns="0" bIns="0" rtlCol="0">
            <a:noAutofit/>
          </a:bodyPr>
          <a:lstStyle>
            <a:lvl1pPr>
              <a:defRPr lang="en-US" sz="4200" smtClean="0"/>
            </a:lvl1pPr>
            <a:lvl2pPr>
              <a:defRPr lang="en-US" sz="2600" smtClean="0"/>
            </a:lvl2pPr>
            <a:lvl3pPr>
              <a:defRPr lang="en-US" sz="2600" smtClean="0"/>
            </a:lvl3pPr>
            <a:lvl4pPr>
              <a:defRPr lang="en-US" sz="2600" smtClean="0"/>
            </a:lvl4pPr>
            <a:lvl5pPr>
              <a:defRPr lang="da-DK" sz="2600"/>
            </a:lvl5pPr>
          </a:lstStyle>
          <a:p>
            <a:pPr lvl="0">
              <a:lnSpc>
                <a:spcPct val="79000"/>
              </a:lnSpc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16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9252520" y="2172955"/>
            <a:ext cx="1668463" cy="1000739"/>
            <a:chOff x="9252520" y="2172955"/>
            <a:chExt cx="1668463" cy="1000739"/>
          </a:xfrm>
        </p:grpSpPr>
        <p:sp>
          <p:nvSpPr>
            <p:cNvPr id="8" name="TextBox 20"/>
            <p:cNvSpPr txBox="1">
              <a:spLocks noChangeArrowheads="1"/>
            </p:cNvSpPr>
            <p:nvPr userDrawn="1"/>
          </p:nvSpPr>
          <p:spPr bwMode="auto">
            <a:xfrm>
              <a:off x="9252520" y="2172955"/>
              <a:ext cx="1668463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1000" b="1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Go from Heading to bodytext:</a:t>
              </a:r>
              <a:endParaRPr lang="da-DK" sz="1000" noProof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da-DK" sz="1000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Use ‘Decrease / Increase </a:t>
              </a:r>
              <a:br>
                <a:rPr lang="da-DK" sz="1000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</a:br>
              <a:r>
                <a:rPr lang="da-DK" sz="1000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indent’ in order to use the various levels. </a:t>
              </a:r>
              <a:endParaRPr lang="da-DK" sz="1000" noProof="1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endParaRPr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9252520" y="2924944"/>
              <a:ext cx="879415" cy="248750"/>
              <a:chOff x="9324528" y="3485131"/>
              <a:chExt cx="879415" cy="248750"/>
            </a:xfrm>
          </p:grpSpPr>
          <p:grpSp>
            <p:nvGrpSpPr>
              <p:cNvPr id="19" name="Group 41"/>
              <p:cNvGrpSpPr>
                <a:grpSpLocks/>
              </p:cNvGrpSpPr>
              <p:nvPr/>
            </p:nvGrpSpPr>
            <p:grpSpPr bwMode="auto">
              <a:xfrm>
                <a:off x="9324528" y="3491246"/>
                <a:ext cx="419676" cy="242635"/>
                <a:chOff x="-832082" y="3286289"/>
                <a:chExt cx="358924" cy="219989"/>
              </a:xfrm>
            </p:grpSpPr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32082" y="3286289"/>
                  <a:ext cx="358924" cy="2199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-653060" y="3288180"/>
                  <a:ext cx="169712" cy="215900"/>
                </a:xfrm>
                <a:prstGeom prst="roundRect">
                  <a:avLst/>
                </a:pr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da-DK" sz="2300" noProof="1">
                    <a:solidFill>
                      <a:prstClr val="white"/>
                    </a:solidFill>
                    <a:latin typeface="HelveticaNeueLT Std Lt Cn" pitchFamily="34" charset="0"/>
                  </a:endParaRPr>
                </a:p>
              </p:txBody>
            </p:sp>
          </p:grpSp>
          <p:grpSp>
            <p:nvGrpSpPr>
              <p:cNvPr id="20" name="Group 42"/>
              <p:cNvGrpSpPr>
                <a:grpSpLocks/>
              </p:cNvGrpSpPr>
              <p:nvPr/>
            </p:nvGrpSpPr>
            <p:grpSpPr bwMode="auto">
              <a:xfrm>
                <a:off x="9796813" y="3485131"/>
                <a:ext cx="407130" cy="245615"/>
                <a:chOff x="-474298" y="3592325"/>
                <a:chExt cx="348194" cy="222690"/>
              </a:xfrm>
            </p:grpSpPr>
            <p:pic>
              <p:nvPicPr>
                <p:cNvPr id="21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74298" y="3592325"/>
                  <a:ext cx="348194" cy="222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2" name="Rectangle 21"/>
                <p:cNvSpPr/>
                <p:nvPr/>
              </p:nvSpPr>
              <p:spPr bwMode="auto">
                <a:xfrm>
                  <a:off x="-296502" y="3595923"/>
                  <a:ext cx="171069" cy="210142"/>
                </a:xfrm>
                <a:prstGeom prst="rect">
                  <a:avLst/>
                </a:prstGeom>
                <a:solidFill>
                  <a:srgbClr val="FFFFFF">
                    <a:alpha val="65882"/>
                  </a:srgb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da-DK" sz="2300" noProof="1">
                    <a:solidFill>
                      <a:prstClr val="white"/>
                    </a:solidFill>
                    <a:latin typeface="HelveticaNeueLT Std Lt Cn" pitchFamily="34" charset="0"/>
                  </a:endParaRPr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 bwMode="auto">
                <a:xfrm>
                  <a:off x="-466214" y="3598801"/>
                  <a:ext cx="169712" cy="215899"/>
                </a:xfrm>
                <a:prstGeom prst="roundRect">
                  <a:avLst/>
                </a:pr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da-DK" sz="2300" noProof="1">
                    <a:solidFill>
                      <a:prstClr val="white"/>
                    </a:solidFill>
                    <a:latin typeface="HelveticaNeueLT Std Lt Cn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1862320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The Danish Institute for Human Rights\Jobs\3767_PowerPoint slide samling\Received\Work\IMR_PP_Bagg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520" y="-1"/>
            <a:ext cx="9167520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E84E7DB-AF0E-4B8D-912F-A938C5CD062B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984375"/>
            <a:ext cx="5059363" cy="4715021"/>
          </a:xfrm>
          <a:noFill/>
        </p:spPr>
        <p:txBody>
          <a:bodyPr/>
          <a:lstStyle>
            <a:lvl1pPr marL="0">
              <a:lnSpc>
                <a:spcPct val="96000"/>
              </a:lnSpc>
              <a:defRPr sz="2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088" y="1797050"/>
            <a:ext cx="2878138" cy="5060949"/>
          </a:xfrm>
          <a:noFill/>
        </p:spPr>
        <p:txBody>
          <a:bodyPr vert="horz" lIns="0" tIns="324000" rIns="0" bIns="0" rtlCol="0">
            <a:noAutofit/>
          </a:bodyPr>
          <a:lstStyle>
            <a:lvl1pPr>
              <a:defRPr lang="en-US" sz="4200" smtClean="0"/>
            </a:lvl1pPr>
            <a:lvl2pPr>
              <a:defRPr lang="en-US" sz="2600" smtClean="0"/>
            </a:lvl2pPr>
            <a:lvl3pPr>
              <a:defRPr lang="en-US" sz="2600" smtClean="0"/>
            </a:lvl3pPr>
            <a:lvl4pPr>
              <a:defRPr lang="en-US" sz="2600" smtClean="0"/>
            </a:lvl4pPr>
            <a:lvl5pPr>
              <a:defRPr lang="da-DK" sz="2600"/>
            </a:lvl5pPr>
          </a:lstStyle>
          <a:p>
            <a:pPr lvl="0">
              <a:lnSpc>
                <a:spcPct val="79000"/>
              </a:lnSpc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15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938360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5" y="1980225"/>
            <a:ext cx="5059364" cy="4730138"/>
          </a:xfrm>
          <a:noFill/>
        </p:spPr>
        <p:txBody>
          <a:bodyPr tIns="90000"/>
          <a:lstStyle>
            <a:lvl1pPr marL="0">
              <a:defRPr sz="2600" cap="none" baseline="0">
                <a:solidFill>
                  <a:schemeClr val="tx1"/>
                </a:solidFill>
              </a:defRPr>
            </a:lvl1pPr>
            <a:lvl2pPr marL="0">
              <a:defRPr>
                <a:solidFill>
                  <a:schemeClr val="tx1"/>
                </a:solidFill>
              </a:defRPr>
            </a:lvl2pPr>
            <a:lvl3pPr marL="0">
              <a:defRPr>
                <a:solidFill>
                  <a:schemeClr val="tx1"/>
                </a:solidFill>
              </a:defRPr>
            </a:lvl3pPr>
            <a:lvl4pPr marL="0">
              <a:defRPr>
                <a:solidFill>
                  <a:schemeClr val="tx1"/>
                </a:solidFill>
              </a:defRPr>
            </a:lvl4pPr>
            <a:lvl5pPr mar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5C1F-4623-4A5C-A3CB-EB13DA25A301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46087" y="1800225"/>
            <a:ext cx="2879725" cy="50577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764704" y="3429000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000" b="1" noProof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add a picture:</a:t>
            </a:r>
          </a:p>
          <a:p>
            <a:pPr algn="r">
              <a:defRPr/>
            </a:pPr>
            <a:endParaRPr lang="da-DK" sz="1000" noProof="1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r">
              <a:defRPr/>
            </a:pPr>
            <a:r>
              <a:rPr lang="da-DK" sz="1000" noProof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Click the icon in the center of the frame.</a:t>
            </a:r>
            <a:endParaRPr lang="da-DK" sz="1000" noProof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17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252520" y="2172955"/>
            <a:ext cx="1668463" cy="1000739"/>
            <a:chOff x="9252520" y="2172955"/>
            <a:chExt cx="1668463" cy="1000739"/>
          </a:xfrm>
        </p:grpSpPr>
        <p:sp>
          <p:nvSpPr>
            <p:cNvPr id="19" name="TextBox 20"/>
            <p:cNvSpPr txBox="1">
              <a:spLocks noChangeArrowheads="1"/>
            </p:cNvSpPr>
            <p:nvPr userDrawn="1"/>
          </p:nvSpPr>
          <p:spPr bwMode="auto">
            <a:xfrm>
              <a:off x="9252520" y="2172955"/>
              <a:ext cx="1668463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1000" b="1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Go from Heading to bodytext:</a:t>
              </a:r>
              <a:endParaRPr lang="da-DK" sz="1000" noProof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da-DK" sz="1000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Use ‘Decrease / Increase </a:t>
              </a:r>
              <a:br>
                <a:rPr lang="da-DK" sz="1000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</a:br>
              <a:r>
                <a:rPr lang="da-DK" sz="1000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indent’ in order to use the various levels. </a:t>
              </a:r>
              <a:endParaRPr lang="da-DK" sz="1000" noProof="1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endParaRPr>
            </a:p>
          </p:txBody>
        </p:sp>
        <p:grpSp>
          <p:nvGrpSpPr>
            <p:cNvPr id="20" name="Group 19"/>
            <p:cNvGrpSpPr/>
            <p:nvPr userDrawn="1"/>
          </p:nvGrpSpPr>
          <p:grpSpPr>
            <a:xfrm>
              <a:off x="9252520" y="2924944"/>
              <a:ext cx="879415" cy="248750"/>
              <a:chOff x="9324528" y="3485131"/>
              <a:chExt cx="879415" cy="248750"/>
            </a:xfrm>
          </p:grpSpPr>
          <p:grpSp>
            <p:nvGrpSpPr>
              <p:cNvPr id="21" name="Group 41"/>
              <p:cNvGrpSpPr>
                <a:grpSpLocks/>
              </p:cNvGrpSpPr>
              <p:nvPr/>
            </p:nvGrpSpPr>
            <p:grpSpPr bwMode="auto">
              <a:xfrm>
                <a:off x="9324528" y="3491246"/>
                <a:ext cx="419676" cy="242635"/>
                <a:chOff x="-832082" y="3286289"/>
                <a:chExt cx="358924" cy="219989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32082" y="3286289"/>
                  <a:ext cx="358924" cy="2199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7" name="Rounded Rectangle 26"/>
                <p:cNvSpPr/>
                <p:nvPr/>
              </p:nvSpPr>
              <p:spPr bwMode="auto">
                <a:xfrm>
                  <a:off x="-653060" y="3288180"/>
                  <a:ext cx="169712" cy="215900"/>
                </a:xfrm>
                <a:prstGeom prst="roundRect">
                  <a:avLst/>
                </a:pr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da-DK" sz="2300" noProof="1">
                    <a:solidFill>
                      <a:prstClr val="white"/>
                    </a:solidFill>
                    <a:latin typeface="HelveticaNeueLT Std Lt Cn" pitchFamily="34" charset="0"/>
                  </a:endParaRPr>
                </a:p>
              </p:txBody>
            </p:sp>
          </p:grpSp>
          <p:grpSp>
            <p:nvGrpSpPr>
              <p:cNvPr id="22" name="Group 42"/>
              <p:cNvGrpSpPr>
                <a:grpSpLocks/>
              </p:cNvGrpSpPr>
              <p:nvPr/>
            </p:nvGrpSpPr>
            <p:grpSpPr bwMode="auto">
              <a:xfrm>
                <a:off x="9796813" y="3485131"/>
                <a:ext cx="407130" cy="245615"/>
                <a:chOff x="-474298" y="3592325"/>
                <a:chExt cx="348194" cy="222690"/>
              </a:xfrm>
            </p:grpSpPr>
            <p:pic>
              <p:nvPicPr>
                <p:cNvPr id="23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74298" y="3592325"/>
                  <a:ext cx="348194" cy="222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4" name="Rectangle 23"/>
                <p:cNvSpPr/>
                <p:nvPr/>
              </p:nvSpPr>
              <p:spPr bwMode="auto">
                <a:xfrm>
                  <a:off x="-296502" y="3595923"/>
                  <a:ext cx="171069" cy="210142"/>
                </a:xfrm>
                <a:prstGeom prst="rect">
                  <a:avLst/>
                </a:prstGeom>
                <a:solidFill>
                  <a:srgbClr val="FFFFFF">
                    <a:alpha val="65882"/>
                  </a:srgb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da-DK" sz="2300" noProof="1">
                    <a:solidFill>
                      <a:prstClr val="white"/>
                    </a:solidFill>
                    <a:latin typeface="HelveticaNeueLT Std Lt Cn" pitchFamily="34" charset="0"/>
                  </a:endParaRPr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-466214" y="3598801"/>
                  <a:ext cx="169712" cy="215899"/>
                </a:xfrm>
                <a:prstGeom prst="roundRect">
                  <a:avLst/>
                </a:pr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da-DK" sz="2300" noProof="1">
                    <a:solidFill>
                      <a:prstClr val="white"/>
                    </a:solidFill>
                    <a:latin typeface="HelveticaNeueLT Std Lt Cn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2932397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2158999"/>
            <a:ext cx="8299450" cy="4551363"/>
          </a:xfrm>
        </p:spPr>
        <p:txBody>
          <a:bodyPr tIns="0"/>
          <a:lstStyle>
            <a:lvl1pPr>
              <a:lnSpc>
                <a:spcPct val="96000"/>
              </a:lnSpc>
              <a:defRPr lang="fr-FR" sz="2000" kern="1200" cap="none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49BE-9893-4AB0-9A85-180966711907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446400" y="1800000"/>
            <a:ext cx="829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8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446088" y="6699396"/>
            <a:ext cx="829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0467223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852-5460-48A6-B5E4-842487A05501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115616" y="1800225"/>
            <a:ext cx="2210197" cy="5057775"/>
          </a:xfrm>
        </p:spPr>
        <p:txBody>
          <a:bodyPr tIns="468000">
            <a:noAutofit/>
          </a:bodyPr>
          <a:lstStyle>
            <a:lvl1pPr marL="0">
              <a:lnSpc>
                <a:spcPct val="100000"/>
              </a:lnSpc>
              <a:defRPr sz="2000" cap="none" baseline="0"/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 rot="10800000">
            <a:off x="529978" y="1907003"/>
            <a:ext cx="598488" cy="1025874"/>
          </a:xfrm>
          <a:noFill/>
        </p:spPr>
        <p:txBody>
          <a:bodyPr tIns="0" anchor="t">
            <a:noAutofit/>
          </a:bodyPr>
          <a:lstStyle>
            <a:lvl1pPr marL="0">
              <a:defRPr sz="10000" b="1"/>
            </a:lvl1pPr>
            <a:lvl2pPr marL="0">
              <a:defRPr/>
            </a:lvl2pPr>
            <a:lvl3pPr marL="0">
              <a:defRPr/>
            </a:lvl3pPr>
            <a:lvl4pPr marL="0">
              <a:defRPr/>
            </a:lvl4pPr>
            <a:lvl5pPr marL="0">
              <a:defRPr/>
            </a:lvl5pPr>
          </a:lstStyle>
          <a:p>
            <a:pPr lvl="0"/>
            <a:r>
              <a:rPr lang="da-DK" dirty="0" smtClean="0"/>
              <a:t>“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3686175" y="1979613"/>
            <a:ext cx="5059363" cy="47307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157792" y="1795654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noProof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add a picture:</a:t>
            </a:r>
          </a:p>
          <a:p>
            <a:endParaRPr lang="da-DK" sz="1000" b="1" noProof="1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>
              <a:defRPr/>
            </a:pPr>
            <a:r>
              <a:rPr lang="da-DK" sz="1000" noProof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Click the icon in the center of the frame. </a:t>
            </a:r>
            <a:endParaRPr lang="da-DK" sz="1000" noProof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14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582548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4" y="4983163"/>
            <a:ext cx="5059364" cy="1716233"/>
          </a:xfrm>
        </p:spPr>
        <p:txBody>
          <a:bodyPr tIns="0"/>
          <a:lstStyle>
            <a:lvl1pPr>
              <a:lnSpc>
                <a:spcPct val="100000"/>
              </a:lnSpc>
              <a:defRPr sz="2000" cap="none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6D31-9553-4596-AB18-5E82546F085F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686175" y="1980225"/>
            <a:ext cx="5059363" cy="2699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252520" y="1802538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noProof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add a picture:</a:t>
            </a:r>
          </a:p>
          <a:p>
            <a:endParaRPr lang="da-DK" sz="1000" b="1" noProof="1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>
              <a:defRPr/>
            </a:pPr>
            <a:r>
              <a:rPr lang="da-DK" sz="1000" noProof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Click the icon in the center of the frame.</a:t>
            </a:r>
            <a:endParaRPr lang="da-DK" sz="1000" noProof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12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22069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76CF-6A3B-45CB-A2AA-799718139E41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890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7583-8AAA-4045-9341-492C02D75C9C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852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The Danish Institute for Human Rights\Jobs\3767_PowerPoint slide samling\Received\Work\IMR_PP_Bagg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88" y="0"/>
            <a:ext cx="28797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686175" y="1800225"/>
            <a:ext cx="5059363" cy="1793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a-DK" altLang="da-DK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6175" y="6699250"/>
            <a:ext cx="5059363" cy="1793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a-DK" altLang="da-DK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984375"/>
            <a:ext cx="5059363" cy="4715021"/>
          </a:xfrm>
          <a:noFill/>
        </p:spPr>
        <p:txBody>
          <a:bodyPr/>
          <a:lstStyle>
            <a:lvl1pPr marL="0">
              <a:lnSpc>
                <a:spcPct val="960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087" y="1800224"/>
            <a:ext cx="2879725" cy="5057775"/>
          </a:xfrm>
          <a:noFill/>
        </p:spPr>
        <p:txBody>
          <a:bodyPr tIns="324000">
            <a:noAutofit/>
          </a:bodyPr>
          <a:lstStyle>
            <a:lvl1pPr>
              <a:defRPr lang="en-US" sz="4200" smtClean="0"/>
            </a:lvl1pPr>
            <a:lvl2pPr>
              <a:defRPr lang="en-US" sz="2600" smtClean="0"/>
            </a:lvl2pPr>
            <a:lvl3pPr>
              <a:defRPr lang="en-US" sz="2600" smtClean="0"/>
            </a:lvl3pPr>
            <a:lvl4pPr>
              <a:defRPr lang="en-US" sz="2600" smtClean="0"/>
            </a:lvl4pPr>
            <a:lvl5pPr>
              <a:defRPr lang="da-DK" sz="2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 rot="16200000">
            <a:off x="-442912" y="6415087"/>
            <a:ext cx="635000" cy="2508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3144A58-3013-4C0D-96D0-63D3160B34EC}" type="datetime1">
              <a:rPr lang="da-DK" altLang="da-DK" smtClean="0"/>
              <a:pPr>
                <a:defRPr/>
              </a:pPr>
              <a:t>16-03-2019</a:t>
            </a:fld>
            <a:endParaRPr lang="da-DK" altLang="da-DK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>
          <a:xfrm rot="16200000">
            <a:off x="-711200" y="5483225"/>
            <a:ext cx="1181100" cy="2413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sv-SE" altLang="da-DK" smtClean="0"/>
              <a:t>Mandana Zarrehapravar kursus for Naalakkersuisut 2. og 3. november 2016</a:t>
            </a:r>
            <a:endParaRPr lang="da-DK" altLang="da-DK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>
          <a:xfrm rot="16200000">
            <a:off x="-271463" y="4710113"/>
            <a:ext cx="301625" cy="2413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A868C56-A59B-4613-A277-7F7F9D8E888F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xmlns="" val="3888577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0"/>
          <p:cNvSpPr txBox="1">
            <a:spLocks noChangeArrowheads="1"/>
          </p:cNvSpPr>
          <p:nvPr userDrawn="1"/>
        </p:nvSpPr>
        <p:spPr bwMode="auto">
          <a:xfrm>
            <a:off x="9251950" y="2173288"/>
            <a:ext cx="16684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a-DK" altLang="da-DK" sz="1000" b="1" smtClean="0">
                <a:solidFill>
                  <a:srgbClr val="FFFFFF"/>
                </a:solidFill>
              </a:rPr>
              <a:t>Go from Heading to bodytext:</a:t>
            </a:r>
            <a:endParaRPr lang="da-DK" altLang="da-DK" sz="10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a-DK" altLang="da-DK" sz="1000" smtClean="0">
                <a:solidFill>
                  <a:srgbClr val="FFFFFF"/>
                </a:solidFill>
              </a:rPr>
              <a:t>Use </a:t>
            </a:r>
            <a:r>
              <a:rPr lang="ja-JP" altLang="da-DK" sz="1000" smtClean="0">
                <a:solidFill>
                  <a:srgbClr val="FFFFFF"/>
                </a:solidFill>
              </a:rPr>
              <a:t>‘</a:t>
            </a:r>
            <a:r>
              <a:rPr lang="da-DK" altLang="ja-JP" sz="1000" smtClean="0">
                <a:solidFill>
                  <a:srgbClr val="FFFFFF"/>
                </a:solidFill>
              </a:rPr>
              <a:t>Decrease / Increase </a:t>
            </a:r>
            <a:br>
              <a:rPr lang="da-DK" altLang="ja-JP" sz="1000" smtClean="0">
                <a:solidFill>
                  <a:srgbClr val="FFFFFF"/>
                </a:solidFill>
              </a:rPr>
            </a:br>
            <a:r>
              <a:rPr lang="da-DK" altLang="ja-JP" sz="1000" smtClean="0">
                <a:solidFill>
                  <a:srgbClr val="FFFFFF"/>
                </a:solidFill>
              </a:rPr>
              <a:t>indent</a:t>
            </a:r>
            <a:r>
              <a:rPr lang="ja-JP" altLang="da-DK" sz="1000" smtClean="0">
                <a:solidFill>
                  <a:srgbClr val="FFFFFF"/>
                </a:solidFill>
              </a:rPr>
              <a:t>’</a:t>
            </a:r>
            <a:r>
              <a:rPr lang="da-DK" altLang="ja-JP" sz="1000" smtClean="0">
                <a:solidFill>
                  <a:srgbClr val="FFFFFF"/>
                </a:solidFill>
              </a:rPr>
              <a:t> in order to use the various levels.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a-DK" altLang="da-DK" sz="1000" smtClean="0">
                <a:solidFill>
                  <a:srgbClr val="FFFFFF"/>
                </a:solidFill>
              </a:rPr>
              <a:t>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a-DK" altLang="da-DK" sz="1000" smtClean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6" name="Group 2"/>
          <p:cNvGrpSpPr>
            <a:grpSpLocks/>
          </p:cNvGrpSpPr>
          <p:nvPr userDrawn="1"/>
        </p:nvGrpSpPr>
        <p:grpSpPr bwMode="auto">
          <a:xfrm>
            <a:off x="9251950" y="3181350"/>
            <a:ext cx="1030288" cy="247650"/>
            <a:chOff x="-1114425" y="694586"/>
            <a:chExt cx="1030287" cy="248107"/>
          </a:xfrm>
        </p:grpSpPr>
        <p:pic>
          <p:nvPicPr>
            <p:cNvPr id="7" name="Picture 10" descr="fke3b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4425" y="706437"/>
              <a:ext cx="42862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1813" y="704850"/>
              <a:ext cx="44767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-909637" y="696177"/>
              <a:ext cx="246062" cy="2465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 altLang="da-DK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-531813" y="694586"/>
              <a:ext cx="246062" cy="24651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 altLang="da-DK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5" y="1980225"/>
            <a:ext cx="5059364" cy="4730138"/>
          </a:xfrm>
          <a:noFill/>
        </p:spPr>
        <p:txBody>
          <a:bodyPr/>
          <a:lstStyle>
            <a:lvl1pPr marL="0">
              <a:defRPr sz="2600" cap="all" baseline="0">
                <a:solidFill>
                  <a:schemeClr val="tx1"/>
                </a:solidFill>
              </a:defRPr>
            </a:lvl1pPr>
            <a:lvl2pPr marL="0">
              <a:defRPr>
                <a:solidFill>
                  <a:schemeClr val="tx1"/>
                </a:solidFill>
              </a:defRPr>
            </a:lvl2pPr>
            <a:lvl3pPr marL="0">
              <a:defRPr>
                <a:solidFill>
                  <a:schemeClr val="tx1"/>
                </a:solidFill>
              </a:defRPr>
            </a:lvl3pPr>
            <a:lvl4pPr marL="0">
              <a:defRPr>
                <a:solidFill>
                  <a:schemeClr val="tx1"/>
                </a:solidFill>
              </a:defRPr>
            </a:lvl4pPr>
            <a:lvl5pPr mar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46087" y="1800224"/>
            <a:ext cx="2879725" cy="5057775"/>
          </a:xfrm>
          <a:noFill/>
        </p:spPr>
        <p:txBody>
          <a:bodyPr tIns="324000">
            <a:noAutofit/>
          </a:bodyPr>
          <a:lstStyle>
            <a:lvl1pPr>
              <a:defRPr lang="en-US" sz="4200" smtClean="0"/>
            </a:lvl1pPr>
            <a:lvl2pPr>
              <a:defRPr lang="en-US" sz="2600" smtClean="0"/>
            </a:lvl2pPr>
            <a:lvl3pPr>
              <a:defRPr lang="en-US" sz="2600" smtClean="0"/>
            </a:lvl3pPr>
            <a:lvl4pPr>
              <a:defRPr lang="en-US" sz="2600" smtClean="0"/>
            </a:lvl4pPr>
            <a:lvl5pPr>
              <a:defRPr lang="da-DK" sz="2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92AE212-075E-4F63-81CB-6C8BD0331345}" type="datetime1">
              <a:rPr lang="da-DK" altLang="da-DK" smtClean="0"/>
              <a:pPr>
                <a:defRPr/>
              </a:pPr>
              <a:t>16-03-2019</a:t>
            </a:fld>
            <a:endParaRPr lang="da-DK" altLang="da-DK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sv-SE" altLang="da-DK" smtClean="0"/>
              <a:t>Mandana Zarrehapravar kursus for Naalakkersuisut 2. og 3. november 2016</a:t>
            </a:r>
            <a:endParaRPr lang="da-DK" altLang="da-DK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DDC9ED3-B0FE-44C6-8A62-6B94EEDEBA42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xmlns="" val="384346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E4A7-0A67-4F5B-86A0-3B55D7AAFA21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Mandana Zarrehaparvar mza@humanrights.dk 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D899-1ACD-4CAF-B70D-1224EBDCBE5E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71924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-1765300" y="3429000"/>
            <a:ext cx="1597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a-DK" sz="1000" b="1" smtClean="0">
                <a:solidFill>
                  <a:srgbClr val="FFFFFF"/>
                </a:solidFill>
                <a:latin typeface="Calibri" pitchFamily="34" charset="0"/>
              </a:rPr>
              <a:t>To add a picture: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da-DK" sz="1000" smtClean="0">
              <a:solidFill>
                <a:srgbClr val="FFFFFF"/>
              </a:solidFill>
              <a:latin typeface="Calibri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a-DK" sz="1000" smtClean="0">
                <a:solidFill>
                  <a:srgbClr val="FFFFFF"/>
                </a:solidFill>
                <a:latin typeface="Calibri" pitchFamily="34" charset="0"/>
              </a:rPr>
              <a:t>Click the icon in the center of the frame.</a:t>
            </a:r>
          </a:p>
        </p:txBody>
      </p:sp>
      <p:sp>
        <p:nvSpPr>
          <p:cNvPr id="6" name="TextBox 20"/>
          <p:cNvSpPr txBox="1">
            <a:spLocks noChangeArrowheads="1"/>
          </p:cNvSpPr>
          <p:nvPr userDrawn="1"/>
        </p:nvSpPr>
        <p:spPr bwMode="auto">
          <a:xfrm>
            <a:off x="9251950" y="2173288"/>
            <a:ext cx="16684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a-DK" altLang="da-DK" sz="1000" b="1" smtClean="0">
                <a:solidFill>
                  <a:srgbClr val="FFFFFF"/>
                </a:solidFill>
              </a:rPr>
              <a:t>Go from Heading to bodytext:</a:t>
            </a:r>
            <a:endParaRPr lang="da-DK" altLang="da-DK" sz="10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a-DK" altLang="da-DK" sz="1000" smtClean="0">
                <a:solidFill>
                  <a:srgbClr val="FFFFFF"/>
                </a:solidFill>
              </a:rPr>
              <a:t>Use </a:t>
            </a:r>
            <a:r>
              <a:rPr lang="ja-JP" altLang="da-DK" sz="1000" smtClean="0">
                <a:solidFill>
                  <a:srgbClr val="FFFFFF"/>
                </a:solidFill>
              </a:rPr>
              <a:t>‘</a:t>
            </a:r>
            <a:r>
              <a:rPr lang="da-DK" altLang="ja-JP" sz="1000" smtClean="0">
                <a:solidFill>
                  <a:srgbClr val="FFFFFF"/>
                </a:solidFill>
              </a:rPr>
              <a:t>Decrease / Increase </a:t>
            </a:r>
            <a:br>
              <a:rPr lang="da-DK" altLang="ja-JP" sz="1000" smtClean="0">
                <a:solidFill>
                  <a:srgbClr val="FFFFFF"/>
                </a:solidFill>
              </a:rPr>
            </a:br>
            <a:r>
              <a:rPr lang="da-DK" altLang="ja-JP" sz="1000" smtClean="0">
                <a:solidFill>
                  <a:srgbClr val="FFFFFF"/>
                </a:solidFill>
              </a:rPr>
              <a:t>indent</a:t>
            </a:r>
            <a:r>
              <a:rPr lang="ja-JP" altLang="da-DK" sz="1000" smtClean="0">
                <a:solidFill>
                  <a:srgbClr val="FFFFFF"/>
                </a:solidFill>
              </a:rPr>
              <a:t>’</a:t>
            </a:r>
            <a:r>
              <a:rPr lang="da-DK" altLang="ja-JP" sz="1000" smtClean="0">
                <a:solidFill>
                  <a:srgbClr val="FFFFFF"/>
                </a:solidFill>
              </a:rPr>
              <a:t> in order to use the various levels.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a-DK" altLang="da-DK" sz="1000" smtClean="0">
                <a:solidFill>
                  <a:srgbClr val="FFFFFF"/>
                </a:solidFill>
              </a:rPr>
              <a:t>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a-DK" altLang="da-DK" sz="1000" smtClean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7" name="Group 2"/>
          <p:cNvGrpSpPr>
            <a:grpSpLocks/>
          </p:cNvGrpSpPr>
          <p:nvPr userDrawn="1"/>
        </p:nvGrpSpPr>
        <p:grpSpPr bwMode="auto">
          <a:xfrm>
            <a:off x="9251950" y="3181350"/>
            <a:ext cx="1030288" cy="247650"/>
            <a:chOff x="-1114425" y="694586"/>
            <a:chExt cx="1030287" cy="248107"/>
          </a:xfrm>
        </p:grpSpPr>
        <p:pic>
          <p:nvPicPr>
            <p:cNvPr id="9" name="Picture 11" descr="fke3b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4425" y="706437"/>
              <a:ext cx="42862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1813" y="704850"/>
              <a:ext cx="44767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-909637" y="696177"/>
              <a:ext cx="246062" cy="2465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 altLang="da-DK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-531813" y="694586"/>
              <a:ext cx="246062" cy="24651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 altLang="da-DK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5" y="1980225"/>
            <a:ext cx="5059364" cy="4730138"/>
          </a:xfrm>
          <a:noFill/>
        </p:spPr>
        <p:txBody>
          <a:bodyPr/>
          <a:lstStyle>
            <a:lvl1pPr marL="0">
              <a:defRPr sz="2600" cap="all" baseline="0">
                <a:solidFill>
                  <a:schemeClr val="tx1"/>
                </a:solidFill>
              </a:defRPr>
            </a:lvl1pPr>
            <a:lvl2pPr marL="0">
              <a:defRPr>
                <a:solidFill>
                  <a:schemeClr val="tx1"/>
                </a:solidFill>
              </a:defRPr>
            </a:lvl2pPr>
            <a:lvl3pPr marL="0">
              <a:defRPr>
                <a:solidFill>
                  <a:schemeClr val="tx1"/>
                </a:solidFill>
              </a:defRPr>
            </a:lvl3pPr>
            <a:lvl4pPr marL="0">
              <a:defRPr>
                <a:solidFill>
                  <a:schemeClr val="tx1"/>
                </a:solidFill>
              </a:defRPr>
            </a:lvl4pPr>
            <a:lvl5pPr mar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46087" y="1800225"/>
            <a:ext cx="2879725" cy="5057775"/>
          </a:xfrm>
        </p:spPr>
        <p:txBody>
          <a:bodyPr rtlCol="0"/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FAB0668-87CA-4F61-8CB9-017E54482811}" type="datetime1">
              <a:rPr lang="da-DK" altLang="da-DK" smtClean="0"/>
              <a:pPr>
                <a:defRPr/>
              </a:pPr>
              <a:t>16-03-2019</a:t>
            </a:fld>
            <a:endParaRPr lang="da-DK" altLang="da-DK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sv-SE" altLang="da-DK" smtClean="0"/>
              <a:t>Mandana Zarrehapravar kursus for Naalakkersuisut 2. og 3. november 2016</a:t>
            </a:r>
            <a:endParaRPr lang="da-DK" altLang="da-DK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C6E2239-947E-43DA-9159-32E66A5A8658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xmlns="" val="2679339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2158999"/>
            <a:ext cx="8299450" cy="4551363"/>
          </a:xfrm>
        </p:spPr>
        <p:txBody>
          <a:bodyPr tIns="0"/>
          <a:lstStyle>
            <a:lvl1pPr>
              <a:lnSpc>
                <a:spcPct val="96000"/>
              </a:lnSpc>
              <a:defRPr lang="fr-FR" sz="2000" kern="1200" cap="none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E697654-C7DC-4BB1-9477-BF228EB1AE33}" type="datetime1">
              <a:rPr lang="da-DK" altLang="da-DK" smtClean="0"/>
              <a:pPr>
                <a:defRPr/>
              </a:pPr>
              <a:t>16-03-2019</a:t>
            </a:fld>
            <a:endParaRPr lang="da-DK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sv-SE" altLang="da-DK" smtClean="0"/>
              <a:t>Mandana Zarrehapravar kursus for Naalakkersuisut 2. og 3. november 2016</a:t>
            </a:r>
            <a:endParaRPr lang="da-DK" alt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5D58B6E-F6AE-495E-9485-8FBC8511E6AF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xmlns="" val="30018528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9158288" y="1795463"/>
            <a:ext cx="1595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a-DK" sz="1000" b="1" smtClean="0">
                <a:solidFill>
                  <a:srgbClr val="FFFFFF"/>
                </a:solidFill>
                <a:latin typeface="Calibri" pitchFamily="34" charset="0"/>
              </a:rPr>
              <a:t>To add a picture: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da-DK" sz="1000" b="1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a-DK" sz="1000" smtClean="0">
                <a:solidFill>
                  <a:srgbClr val="FFFFFF"/>
                </a:solidFill>
                <a:latin typeface="Calibri" pitchFamily="34" charset="0"/>
              </a:rPr>
              <a:t>Click the icon in the center of the frame.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115616" y="1800225"/>
            <a:ext cx="2210197" cy="5057775"/>
          </a:xfrm>
        </p:spPr>
        <p:txBody>
          <a:bodyPr tIns="468000">
            <a:noAutofit/>
          </a:bodyPr>
          <a:lstStyle>
            <a:lvl1pPr marL="0">
              <a:lnSpc>
                <a:spcPct val="100000"/>
              </a:lnSpc>
              <a:defRPr sz="2000" cap="none" baseline="0"/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 rot="10800000">
            <a:off x="529978" y="1907003"/>
            <a:ext cx="598488" cy="1025874"/>
          </a:xfrm>
          <a:noFill/>
        </p:spPr>
        <p:txBody>
          <a:bodyPr tIns="0">
            <a:noAutofit/>
          </a:bodyPr>
          <a:lstStyle>
            <a:lvl1pPr marL="0">
              <a:defRPr sz="10000" b="1"/>
            </a:lvl1pPr>
            <a:lvl2pPr marL="0">
              <a:defRPr/>
            </a:lvl2pPr>
            <a:lvl3pPr marL="0">
              <a:defRPr/>
            </a:lvl3pPr>
            <a:lvl4pPr marL="0">
              <a:defRPr/>
            </a:lvl4pPr>
            <a:lvl5pPr mar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3686175" y="1979613"/>
            <a:ext cx="5059363" cy="4730750"/>
          </a:xfrm>
        </p:spPr>
        <p:txBody>
          <a:bodyPr rtlCol="0"/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F33A405-A01E-472F-8DFE-171FC284A4B4}" type="datetime1">
              <a:rPr lang="da-DK" altLang="da-DK" smtClean="0"/>
              <a:pPr>
                <a:defRPr/>
              </a:pPr>
              <a:t>16-03-2019</a:t>
            </a:fld>
            <a:endParaRPr lang="da-DK" altLang="da-DK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sv-SE" altLang="da-DK" smtClean="0"/>
              <a:t>Mandana Zarrehapravar kursus for Naalakkersuisut 2. og 3. november 2016</a:t>
            </a:r>
            <a:endParaRPr lang="da-DK" altLang="da-DK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8A0346A-0A64-4E00-81C9-F262B4D14C89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xmlns="" val="125548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9251950" y="1801813"/>
            <a:ext cx="1597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a-DK" sz="1000" b="1" smtClean="0">
                <a:solidFill>
                  <a:srgbClr val="FFFFFF"/>
                </a:solidFill>
                <a:latin typeface="Calibri" pitchFamily="34" charset="0"/>
              </a:rPr>
              <a:t>To add a picture: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da-DK" sz="1000" b="1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a-DK" sz="1000" smtClean="0">
                <a:solidFill>
                  <a:srgbClr val="FFFFFF"/>
                </a:solidFill>
                <a:latin typeface="Calibri" pitchFamily="34" charset="0"/>
              </a:rPr>
              <a:t>Click the icon in the center of the frame.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4" y="4983163"/>
            <a:ext cx="5059364" cy="1716233"/>
          </a:xfrm>
        </p:spPr>
        <p:txBody>
          <a:bodyPr tIns="0"/>
          <a:lstStyle>
            <a:lvl1pPr>
              <a:lnSpc>
                <a:spcPct val="100000"/>
              </a:lnSpc>
              <a:defRPr sz="2000" cap="none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686175" y="1980225"/>
            <a:ext cx="5059363" cy="2699725"/>
          </a:xfrm>
        </p:spPr>
        <p:txBody>
          <a:bodyPr rtlCol="0"/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B9BA930-2053-4601-95A5-2B128A21792B}" type="datetime1">
              <a:rPr lang="da-DK" altLang="da-DK" smtClean="0"/>
              <a:pPr>
                <a:defRPr/>
              </a:pPr>
              <a:t>16-03-2019</a:t>
            </a:fld>
            <a:endParaRPr lang="da-DK" altLang="da-D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sv-SE" altLang="da-DK" smtClean="0"/>
              <a:t>Mandana Zarrehapravar kursus for Naalakkersuisut 2. og 3. november 2016</a:t>
            </a:r>
            <a:endParaRPr lang="da-DK" altLang="da-DK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F5BBC23-3EF3-45FA-954E-F77390F6B777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xmlns="" val="2266408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4DAA89C-06D7-4F29-8063-CD8D2E1FD7C9}" type="datetime1">
              <a:rPr lang="da-DK" altLang="da-DK" smtClean="0"/>
              <a:pPr>
                <a:defRPr/>
              </a:pPr>
              <a:t>16-03-2019</a:t>
            </a:fld>
            <a:endParaRPr lang="da-DK" alt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sv-SE" altLang="da-DK" smtClean="0"/>
              <a:t>Mandana Zarrehapravar kursus for Naalakkersuisut 2. og 3. november 2016</a:t>
            </a:r>
            <a:endParaRPr lang="da-DK" alt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C558448-7E7C-4E08-98EF-44A7A148305A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xmlns="" val="792655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6F96BD5-DA44-4CC2-A22A-650795E2C4C8}" type="datetime1">
              <a:rPr lang="da-DK" altLang="da-DK" smtClean="0"/>
              <a:pPr>
                <a:defRPr/>
              </a:pPr>
              <a:t>16-03-2019</a:t>
            </a:fld>
            <a:endParaRPr lang="da-DK" alt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sv-SE" altLang="da-DK" smtClean="0"/>
              <a:t>Mandana Zarrehapravar kursus for Naalakkersuisut 2. og 3. november 2016</a:t>
            </a:r>
            <a:endParaRPr lang="da-DK" alt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F1F5AB7-17F2-4666-9ACC-79DC134A55C3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xmlns="" val="19895818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The Danish Institute for Human Rights\Jobs\3767_PowerPoint slide samling\Received\Work\IMR_PP_Bagg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88" y="0"/>
            <a:ext cx="28797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88" y="1800225"/>
            <a:ext cx="2879725" cy="2879725"/>
          </a:xfrm>
          <a:solidFill>
            <a:schemeClr val="tx1"/>
          </a:solidFill>
        </p:spPr>
        <p:txBody>
          <a:bodyPr tIns="288000" anchor="t"/>
          <a:lstStyle>
            <a:lvl1pPr marL="198000">
              <a:lnSpc>
                <a:spcPct val="960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059363" cy="5057775"/>
          </a:xfrm>
        </p:spPr>
        <p:txBody>
          <a:bodyPr/>
          <a:lstStyle>
            <a:lvl1pPr marL="360000">
              <a:lnSpc>
                <a:spcPct val="100000"/>
              </a:lnSpc>
              <a:defRPr sz="2000" cap="none" baseline="0"/>
            </a:lvl1pPr>
            <a:lvl2pPr marL="360000">
              <a:lnSpc>
                <a:spcPct val="100000"/>
              </a:lnSpc>
              <a:defRPr/>
            </a:lvl2pPr>
            <a:lvl3pPr marL="360000">
              <a:lnSpc>
                <a:spcPct val="100000"/>
              </a:lnSpc>
              <a:defRPr/>
            </a:lvl3pPr>
            <a:lvl4pPr marL="360000">
              <a:lnSpc>
                <a:spcPct val="100000"/>
              </a:lnSpc>
              <a:defRPr/>
            </a:lvl4pPr>
            <a:lvl5pPr marL="360000"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 rot="16200000">
            <a:off x="-442912" y="6415087"/>
            <a:ext cx="635000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CD314-4237-4C98-8BBE-52F578A2AB10}" type="datetime1">
              <a:rPr lang="da-DK" altLang="da-DK" smtClean="0"/>
              <a:pPr>
                <a:defRPr/>
              </a:pPr>
              <a:t>16-03-2019</a:t>
            </a:fld>
            <a:endParaRPr lang="en-GB" altLang="da-D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 rot="16200000">
            <a:off x="-711200" y="5483225"/>
            <a:ext cx="11811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da-DK" smtClean="0"/>
              <a:t>Mandana Zarrehapravar kursus for Naalakkersuisut 2. og 3. november 2016</a:t>
            </a:r>
            <a:endParaRPr lang="en-GB" altLang="da-DK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 rot="16200000">
            <a:off x="-271463" y="4710113"/>
            <a:ext cx="3016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983F9-BEFE-4B93-A7D2-22571DA84311}" type="slidenum">
              <a:rPr lang="en-GB" altLang="da-DK"/>
              <a:pPr>
                <a:defRPr/>
              </a:pPr>
              <a:t>‹#›</a:t>
            </a:fld>
            <a:endParaRPr lang="en-GB" altLang="da-DK"/>
          </a:p>
        </p:txBody>
      </p:sp>
    </p:spTree>
    <p:extLst>
      <p:ext uri="{BB962C8B-B14F-4D97-AF65-F5344CB8AC3E}">
        <p14:creationId xmlns:p14="http://schemas.microsoft.com/office/powerpoint/2010/main" xmlns="" val="38412687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5" y="1980225"/>
            <a:ext cx="5059364" cy="4730138"/>
          </a:xfrm>
          <a:noFill/>
        </p:spPr>
        <p:txBody>
          <a:bodyPr tIns="90000"/>
          <a:lstStyle>
            <a:lvl1pPr marL="0">
              <a:defRPr sz="2600" cap="all" baseline="0">
                <a:solidFill>
                  <a:schemeClr val="tx1"/>
                </a:solidFill>
              </a:defRPr>
            </a:lvl1pPr>
            <a:lvl2pPr marL="0">
              <a:defRPr>
                <a:solidFill>
                  <a:schemeClr val="tx1"/>
                </a:solidFill>
              </a:defRPr>
            </a:lvl2pPr>
            <a:lvl3pPr marL="0">
              <a:defRPr>
                <a:solidFill>
                  <a:schemeClr val="tx1"/>
                </a:solidFill>
              </a:defRPr>
            </a:lvl3pPr>
            <a:lvl4pPr marL="0">
              <a:defRPr>
                <a:solidFill>
                  <a:schemeClr val="tx1"/>
                </a:solidFill>
              </a:defRPr>
            </a:lvl4pPr>
            <a:lvl5pPr mar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177C-64C0-48CB-8411-FCEA20ABA783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46088" y="1797050"/>
            <a:ext cx="2878138" cy="5060949"/>
          </a:xfrm>
          <a:noFill/>
        </p:spPr>
        <p:txBody>
          <a:bodyPr vert="horz" lIns="0" tIns="324000" rIns="0" bIns="0" rtlCol="0">
            <a:noAutofit/>
          </a:bodyPr>
          <a:lstStyle>
            <a:lvl1pPr>
              <a:defRPr lang="en-US" sz="4200" smtClean="0"/>
            </a:lvl1pPr>
            <a:lvl2pPr>
              <a:defRPr lang="en-US" sz="2600" smtClean="0"/>
            </a:lvl2pPr>
            <a:lvl3pPr>
              <a:defRPr lang="en-US" sz="2600" smtClean="0"/>
            </a:lvl3pPr>
            <a:lvl4pPr>
              <a:defRPr lang="en-US" sz="2600" smtClean="0"/>
            </a:lvl4pPr>
            <a:lvl5pPr>
              <a:defRPr lang="da-DK" sz="2600"/>
            </a:lvl5pPr>
          </a:lstStyle>
          <a:p>
            <a:pPr lvl="0">
              <a:lnSpc>
                <a:spcPct val="79000"/>
              </a:lnSpc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16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9252520" y="2172955"/>
            <a:ext cx="1668463" cy="1000739"/>
            <a:chOff x="9252520" y="2172955"/>
            <a:chExt cx="1668463" cy="1000739"/>
          </a:xfrm>
        </p:grpSpPr>
        <p:sp>
          <p:nvSpPr>
            <p:cNvPr id="8" name="TextBox 20"/>
            <p:cNvSpPr txBox="1">
              <a:spLocks noChangeArrowheads="1"/>
            </p:cNvSpPr>
            <p:nvPr userDrawn="1"/>
          </p:nvSpPr>
          <p:spPr bwMode="auto">
            <a:xfrm>
              <a:off x="9252520" y="2172955"/>
              <a:ext cx="1668463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1000" b="1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Go from Heading to bodytext:</a:t>
              </a:r>
              <a:endParaRPr lang="da-DK" sz="1000" noProof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da-DK" sz="1000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Use ‘Decrease / Increase </a:t>
              </a:r>
              <a:br>
                <a:rPr lang="da-DK" sz="1000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</a:br>
              <a:r>
                <a:rPr lang="da-DK" sz="1000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indent’ in order to use the various levels. </a:t>
              </a:r>
              <a:endParaRPr lang="da-DK" sz="1000" noProof="1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endParaRPr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9252520" y="2924944"/>
              <a:ext cx="879415" cy="248750"/>
              <a:chOff x="9324528" y="3485131"/>
              <a:chExt cx="879415" cy="248750"/>
            </a:xfrm>
          </p:grpSpPr>
          <p:grpSp>
            <p:nvGrpSpPr>
              <p:cNvPr id="19" name="Group 41"/>
              <p:cNvGrpSpPr>
                <a:grpSpLocks/>
              </p:cNvGrpSpPr>
              <p:nvPr/>
            </p:nvGrpSpPr>
            <p:grpSpPr bwMode="auto">
              <a:xfrm>
                <a:off x="9324528" y="3491246"/>
                <a:ext cx="419676" cy="242635"/>
                <a:chOff x="-832082" y="3286289"/>
                <a:chExt cx="358924" cy="219989"/>
              </a:xfrm>
            </p:grpSpPr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32082" y="3286289"/>
                  <a:ext cx="358924" cy="2199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-653060" y="3288180"/>
                  <a:ext cx="169712" cy="215900"/>
                </a:xfrm>
                <a:prstGeom prst="roundRect">
                  <a:avLst/>
                </a:pr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da-DK" sz="2300" noProof="1">
                    <a:solidFill>
                      <a:prstClr val="white"/>
                    </a:solidFill>
                    <a:latin typeface="HelveticaNeueLT Std Lt Cn" pitchFamily="34" charset="0"/>
                  </a:endParaRPr>
                </a:p>
              </p:txBody>
            </p:sp>
          </p:grpSp>
          <p:grpSp>
            <p:nvGrpSpPr>
              <p:cNvPr id="20" name="Group 42"/>
              <p:cNvGrpSpPr>
                <a:grpSpLocks/>
              </p:cNvGrpSpPr>
              <p:nvPr/>
            </p:nvGrpSpPr>
            <p:grpSpPr bwMode="auto">
              <a:xfrm>
                <a:off x="9796813" y="3485131"/>
                <a:ext cx="407130" cy="245615"/>
                <a:chOff x="-474298" y="3592325"/>
                <a:chExt cx="348194" cy="222690"/>
              </a:xfrm>
            </p:grpSpPr>
            <p:pic>
              <p:nvPicPr>
                <p:cNvPr id="21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74298" y="3592325"/>
                  <a:ext cx="348194" cy="222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2" name="Rectangle 21"/>
                <p:cNvSpPr/>
                <p:nvPr/>
              </p:nvSpPr>
              <p:spPr bwMode="auto">
                <a:xfrm>
                  <a:off x="-296502" y="3595923"/>
                  <a:ext cx="171069" cy="210142"/>
                </a:xfrm>
                <a:prstGeom prst="rect">
                  <a:avLst/>
                </a:prstGeom>
                <a:solidFill>
                  <a:srgbClr val="FFFFFF">
                    <a:alpha val="65882"/>
                  </a:srgb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da-DK" sz="2300" noProof="1">
                    <a:solidFill>
                      <a:prstClr val="white"/>
                    </a:solidFill>
                    <a:latin typeface="HelveticaNeueLT Std Lt Cn" pitchFamily="34" charset="0"/>
                  </a:endParaRPr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 bwMode="auto">
                <a:xfrm>
                  <a:off x="-466214" y="3598801"/>
                  <a:ext cx="169712" cy="215899"/>
                </a:xfrm>
                <a:prstGeom prst="roundRect">
                  <a:avLst/>
                </a:pr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da-DK" sz="2300" noProof="1">
                    <a:solidFill>
                      <a:prstClr val="white"/>
                    </a:solidFill>
                    <a:latin typeface="HelveticaNeueLT Std Lt Cn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17146284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The Danish Institute for Human Rights\Jobs\3767_PowerPoint slide samling\Received\Work\IMR_PP_Bagg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520" y="-1"/>
            <a:ext cx="9167520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BE6776E-45EC-4E3A-A522-AE79EFA11129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984375"/>
            <a:ext cx="5059363" cy="4715021"/>
          </a:xfrm>
          <a:noFill/>
        </p:spPr>
        <p:txBody>
          <a:bodyPr/>
          <a:lstStyle>
            <a:lvl1pPr marL="0">
              <a:lnSpc>
                <a:spcPct val="960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088" y="1797050"/>
            <a:ext cx="2878138" cy="5060949"/>
          </a:xfrm>
          <a:noFill/>
        </p:spPr>
        <p:txBody>
          <a:bodyPr vert="horz" lIns="0" tIns="324000" rIns="0" bIns="0" rtlCol="0">
            <a:noAutofit/>
          </a:bodyPr>
          <a:lstStyle>
            <a:lvl1pPr>
              <a:defRPr lang="en-US" sz="4200" smtClean="0"/>
            </a:lvl1pPr>
            <a:lvl2pPr>
              <a:defRPr lang="en-US" sz="2600" smtClean="0"/>
            </a:lvl2pPr>
            <a:lvl3pPr>
              <a:defRPr lang="en-US" sz="2600" smtClean="0"/>
            </a:lvl3pPr>
            <a:lvl4pPr>
              <a:defRPr lang="en-US" sz="2600" smtClean="0"/>
            </a:lvl4pPr>
            <a:lvl5pPr>
              <a:defRPr lang="da-DK" sz="2600"/>
            </a:lvl5pPr>
          </a:lstStyle>
          <a:p>
            <a:pPr lvl="0">
              <a:lnSpc>
                <a:spcPct val="79000"/>
              </a:lnSpc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15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803026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5" y="1980225"/>
            <a:ext cx="5059364" cy="4730138"/>
          </a:xfrm>
          <a:noFill/>
        </p:spPr>
        <p:txBody>
          <a:bodyPr tIns="90000"/>
          <a:lstStyle>
            <a:lvl1pPr marL="0">
              <a:defRPr sz="2600" cap="all" baseline="0">
                <a:solidFill>
                  <a:schemeClr val="tx1"/>
                </a:solidFill>
              </a:defRPr>
            </a:lvl1pPr>
            <a:lvl2pPr marL="0">
              <a:defRPr>
                <a:solidFill>
                  <a:schemeClr val="tx1"/>
                </a:solidFill>
              </a:defRPr>
            </a:lvl2pPr>
            <a:lvl3pPr marL="0">
              <a:defRPr>
                <a:solidFill>
                  <a:schemeClr val="tx1"/>
                </a:solidFill>
              </a:defRPr>
            </a:lvl3pPr>
            <a:lvl4pPr marL="0">
              <a:defRPr>
                <a:solidFill>
                  <a:schemeClr val="tx1"/>
                </a:solidFill>
              </a:defRPr>
            </a:lvl4pPr>
            <a:lvl5pPr mar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3ACA-E5E3-4ACC-A925-E00134B9ADDD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46087" y="1800225"/>
            <a:ext cx="2879725" cy="50577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764704" y="3429000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000" b="1" noProof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add a picture:</a:t>
            </a:r>
          </a:p>
          <a:p>
            <a:pPr algn="r">
              <a:defRPr/>
            </a:pPr>
            <a:endParaRPr lang="da-DK" sz="1000" noProof="1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r">
              <a:defRPr/>
            </a:pPr>
            <a:r>
              <a:rPr lang="da-DK" sz="1000" noProof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Click the icon in the center of the frame.</a:t>
            </a:r>
            <a:endParaRPr lang="da-DK" sz="1000" noProof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17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252520" y="2172955"/>
            <a:ext cx="1668463" cy="1000739"/>
            <a:chOff x="9252520" y="2172955"/>
            <a:chExt cx="1668463" cy="1000739"/>
          </a:xfrm>
        </p:grpSpPr>
        <p:sp>
          <p:nvSpPr>
            <p:cNvPr id="19" name="TextBox 20"/>
            <p:cNvSpPr txBox="1">
              <a:spLocks noChangeArrowheads="1"/>
            </p:cNvSpPr>
            <p:nvPr userDrawn="1"/>
          </p:nvSpPr>
          <p:spPr bwMode="auto">
            <a:xfrm>
              <a:off x="9252520" y="2172955"/>
              <a:ext cx="1668463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1000" b="1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Go from Heading to bodytext:</a:t>
              </a:r>
              <a:endParaRPr lang="da-DK" sz="1000" noProof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da-DK" sz="1000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Use ‘Decrease / Increase </a:t>
              </a:r>
              <a:br>
                <a:rPr lang="da-DK" sz="1000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</a:br>
              <a:r>
                <a:rPr lang="da-DK" sz="1000" noProof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indent’ in order to use the various levels. </a:t>
              </a:r>
              <a:endParaRPr lang="da-DK" sz="1000" noProof="1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endParaRPr>
            </a:p>
          </p:txBody>
        </p:sp>
        <p:grpSp>
          <p:nvGrpSpPr>
            <p:cNvPr id="20" name="Group 19"/>
            <p:cNvGrpSpPr/>
            <p:nvPr userDrawn="1"/>
          </p:nvGrpSpPr>
          <p:grpSpPr>
            <a:xfrm>
              <a:off x="9252520" y="2924944"/>
              <a:ext cx="879415" cy="248750"/>
              <a:chOff x="9324528" y="3485131"/>
              <a:chExt cx="879415" cy="248750"/>
            </a:xfrm>
          </p:grpSpPr>
          <p:grpSp>
            <p:nvGrpSpPr>
              <p:cNvPr id="21" name="Group 41"/>
              <p:cNvGrpSpPr>
                <a:grpSpLocks/>
              </p:cNvGrpSpPr>
              <p:nvPr/>
            </p:nvGrpSpPr>
            <p:grpSpPr bwMode="auto">
              <a:xfrm>
                <a:off x="9324528" y="3491246"/>
                <a:ext cx="419676" cy="242635"/>
                <a:chOff x="-832082" y="3286289"/>
                <a:chExt cx="358924" cy="219989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32082" y="3286289"/>
                  <a:ext cx="358924" cy="2199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7" name="Rounded Rectangle 26"/>
                <p:cNvSpPr/>
                <p:nvPr/>
              </p:nvSpPr>
              <p:spPr bwMode="auto">
                <a:xfrm>
                  <a:off x="-653060" y="3288180"/>
                  <a:ext cx="169712" cy="215900"/>
                </a:xfrm>
                <a:prstGeom prst="roundRect">
                  <a:avLst/>
                </a:pr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da-DK" sz="2300" noProof="1">
                    <a:solidFill>
                      <a:prstClr val="white"/>
                    </a:solidFill>
                    <a:latin typeface="HelveticaNeueLT Std Lt Cn" pitchFamily="34" charset="0"/>
                  </a:endParaRPr>
                </a:p>
              </p:txBody>
            </p:sp>
          </p:grpSp>
          <p:grpSp>
            <p:nvGrpSpPr>
              <p:cNvPr id="22" name="Group 42"/>
              <p:cNvGrpSpPr>
                <a:grpSpLocks/>
              </p:cNvGrpSpPr>
              <p:nvPr/>
            </p:nvGrpSpPr>
            <p:grpSpPr bwMode="auto">
              <a:xfrm>
                <a:off x="9796813" y="3485131"/>
                <a:ext cx="407130" cy="245615"/>
                <a:chOff x="-474298" y="3592325"/>
                <a:chExt cx="348194" cy="222690"/>
              </a:xfrm>
            </p:grpSpPr>
            <p:pic>
              <p:nvPicPr>
                <p:cNvPr id="23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74298" y="3592325"/>
                  <a:ext cx="348194" cy="222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4" name="Rectangle 23"/>
                <p:cNvSpPr/>
                <p:nvPr/>
              </p:nvSpPr>
              <p:spPr bwMode="auto">
                <a:xfrm>
                  <a:off x="-296502" y="3595923"/>
                  <a:ext cx="171069" cy="210142"/>
                </a:xfrm>
                <a:prstGeom prst="rect">
                  <a:avLst/>
                </a:prstGeom>
                <a:solidFill>
                  <a:srgbClr val="FFFFFF">
                    <a:alpha val="65882"/>
                  </a:srgb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da-DK" sz="2300" noProof="1">
                    <a:solidFill>
                      <a:prstClr val="white"/>
                    </a:solidFill>
                    <a:latin typeface="HelveticaNeueLT Std Lt Cn" pitchFamily="34" charset="0"/>
                  </a:endParaRPr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-466214" y="3598801"/>
                  <a:ext cx="169712" cy="215899"/>
                </a:xfrm>
                <a:prstGeom prst="roundRect">
                  <a:avLst/>
                </a:pr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da-DK" sz="2300" noProof="1">
                    <a:solidFill>
                      <a:prstClr val="white"/>
                    </a:solidFill>
                    <a:latin typeface="HelveticaNeueLT Std Lt Cn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91985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E47D-58D6-4873-8798-B320FE05EAD6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Mandana Zarrehaparvar mza@humanrights.dk 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D899-1ACD-4CAF-B70D-1224EBDCBE5E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314554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2158999"/>
            <a:ext cx="8299450" cy="4551363"/>
          </a:xfrm>
        </p:spPr>
        <p:txBody>
          <a:bodyPr tIns="0"/>
          <a:lstStyle>
            <a:lvl1pPr>
              <a:lnSpc>
                <a:spcPct val="96000"/>
              </a:lnSpc>
              <a:defRPr lang="fr-FR" sz="2000" kern="1200" cap="none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A4E7-BFA3-4C16-AEBE-EE64D04A5A87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446400" y="1800000"/>
            <a:ext cx="829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8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446088" y="6699396"/>
            <a:ext cx="829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505375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444B-B671-4A8E-AE7A-7FAB443DD7D3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115616" y="1800225"/>
            <a:ext cx="2210197" cy="5057775"/>
          </a:xfrm>
        </p:spPr>
        <p:txBody>
          <a:bodyPr tIns="468000">
            <a:noAutofit/>
          </a:bodyPr>
          <a:lstStyle>
            <a:lvl1pPr marL="0">
              <a:lnSpc>
                <a:spcPct val="100000"/>
              </a:lnSpc>
              <a:defRPr sz="2000" cap="none" baseline="0"/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 rot="10800000">
            <a:off x="529978" y="1907003"/>
            <a:ext cx="598488" cy="1025874"/>
          </a:xfrm>
          <a:noFill/>
        </p:spPr>
        <p:txBody>
          <a:bodyPr tIns="0" anchor="t">
            <a:noAutofit/>
          </a:bodyPr>
          <a:lstStyle>
            <a:lvl1pPr marL="0">
              <a:defRPr sz="10000" b="1"/>
            </a:lvl1pPr>
            <a:lvl2pPr marL="0">
              <a:defRPr/>
            </a:lvl2pPr>
            <a:lvl3pPr marL="0">
              <a:defRPr/>
            </a:lvl3pPr>
            <a:lvl4pPr marL="0">
              <a:defRPr/>
            </a:lvl4pPr>
            <a:lvl5pPr marL="0">
              <a:defRPr/>
            </a:lvl5pPr>
          </a:lstStyle>
          <a:p>
            <a:pPr lvl="0"/>
            <a:r>
              <a:rPr lang="da-DK" dirty="0" smtClean="0"/>
              <a:t>“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3686175" y="1979613"/>
            <a:ext cx="5059363" cy="47307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157792" y="1795654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noProof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add a picture:</a:t>
            </a:r>
          </a:p>
          <a:p>
            <a:endParaRPr lang="da-DK" sz="1000" b="1" noProof="1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>
              <a:defRPr/>
            </a:pPr>
            <a:r>
              <a:rPr lang="da-DK" sz="1000" noProof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Click the icon in the center of the frame. </a:t>
            </a:r>
            <a:endParaRPr lang="da-DK" sz="1000" noProof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14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912577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4" y="4983163"/>
            <a:ext cx="5059364" cy="1716233"/>
          </a:xfrm>
        </p:spPr>
        <p:txBody>
          <a:bodyPr tIns="0"/>
          <a:lstStyle>
            <a:lvl1pPr>
              <a:lnSpc>
                <a:spcPct val="100000"/>
              </a:lnSpc>
              <a:defRPr sz="2000" cap="none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9466-4646-4619-86E2-9C300FDC6186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686175" y="1980225"/>
            <a:ext cx="5059363" cy="2699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252520" y="1802538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noProof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add a picture:</a:t>
            </a:r>
          </a:p>
          <a:p>
            <a:endParaRPr lang="da-DK" sz="1000" b="1" noProof="1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>
              <a:defRPr/>
            </a:pPr>
            <a:r>
              <a:rPr lang="da-DK" sz="1000" noProof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Click the icon in the center of the frame.</a:t>
            </a:r>
            <a:endParaRPr lang="da-DK" sz="1000" noProof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12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8348289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A609-9500-4B6B-AC2B-E151C4F65C1B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7839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2E72-6789-48F8-8C52-697A2387F1E1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24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8B07-E3EF-4F52-A3D9-9730F92575B0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Mandana Zarrehaparvar mza@humanrights.dk 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D899-1ACD-4CAF-B70D-1224EBDCBE5E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82805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6F5A-E643-4270-B380-866E17031A8C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Mandana Zarrehaparvar mza@humanrights.dk 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D899-1ACD-4CAF-B70D-1224EBDCBE5E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92948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1264-561F-459E-B50C-29ADBAC3B326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Mandana Zarrehaparvar mza@humanrights.dk 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D899-1ACD-4CAF-B70D-1224EBDCBE5E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51174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40" y="1700808"/>
            <a:ext cx="2843808" cy="244827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10800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1881" y="1700808"/>
            <a:ext cx="5328592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31F38-C4FE-452B-B31E-9AA4A2023D82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Mandana Zarrehaparvar mza@humanrights.dk 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ED899-1ACD-4CAF-B70D-1224EBDCBE5E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b98bebb5-d4c0-4d26-85a0-6a4b56d77260" descr="325CF6DB-156F-4ADE-ACF2-E33BB9892CF7@hom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0" y="0"/>
            <a:ext cx="2843808" cy="142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752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ts val="0"/>
        </a:spcBef>
        <a:buNone/>
        <a:defRPr sz="2400" b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6175" y="725488"/>
            <a:ext cx="5059363" cy="79216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da-DK" smtClean="0"/>
              <a:t>Click to edit Master title style</a:t>
            </a:r>
            <a:endParaRPr lang="da-DK" altLang="da-DK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175" y="1984375"/>
            <a:ext cx="5059363" cy="4725988"/>
          </a:xfrm>
          <a:prstGeom prst="rect">
            <a:avLst/>
          </a:prstGeom>
          <a:noFill/>
        </p:spPr>
        <p:txBody>
          <a:bodyPr vert="horz" wrap="square" lIns="0" tIns="9000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da-DK" smtClean="0"/>
              <a:t>Click to edit Master text styles</a:t>
            </a:r>
          </a:p>
          <a:p>
            <a:pPr lvl="1"/>
            <a:r>
              <a:rPr lang="en-US" altLang="da-DK" smtClean="0"/>
              <a:t>Second level</a:t>
            </a:r>
          </a:p>
          <a:p>
            <a:pPr lvl="2"/>
            <a:r>
              <a:rPr lang="en-US" altLang="da-DK" smtClean="0"/>
              <a:t>Third level</a:t>
            </a:r>
          </a:p>
          <a:p>
            <a:pPr lvl="3"/>
            <a:r>
              <a:rPr lang="en-US" altLang="da-DK" smtClean="0"/>
              <a:t>Fourth level</a:t>
            </a:r>
          </a:p>
          <a:p>
            <a:pPr lvl="4"/>
            <a:r>
              <a:rPr lang="en-US" altLang="da-DK" smtClean="0"/>
              <a:t>Fifth level</a:t>
            </a:r>
            <a:endParaRPr lang="da-DK" altLang="da-D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432593" y="6395243"/>
            <a:ext cx="635000" cy="25241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BFBFB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AD55E9-52A1-4DCB-9090-7108D52ECBA5}" type="datetime1">
              <a:rPr lang="da-DK" altLang="da-DK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16-03-2019</a:t>
            </a:fld>
            <a:endParaRPr lang="da-DK" altLang="da-DK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-711200" y="5462588"/>
            <a:ext cx="1181100" cy="2413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BFBFB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da-DK" smtClean="0">
                <a:ea typeface="MS PGothic" pitchFamily="34" charset="-128"/>
              </a:rPr>
              <a:t>Mandana Zarrehaparvar mza@humanrights.dk </a:t>
            </a:r>
            <a:endParaRPr lang="da-DK" altLang="da-DK"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-270669" y="4690269"/>
            <a:ext cx="300038" cy="2413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BFBFB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4096E9-C532-49E6-AE7D-7027A6968F71}" type="slidenum">
              <a:rPr lang="da-DK" altLang="da-DK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altLang="da-DK">
              <a:ea typeface="MS PGothic" pitchFamily="34" charset="-128"/>
            </a:endParaRPr>
          </a:p>
        </p:txBody>
      </p:sp>
      <p:pic>
        <p:nvPicPr>
          <p:cNvPr id="1031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88" y="0"/>
            <a:ext cx="28797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025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rtl="0" eaLnBrk="0" fontAlgn="base" hangingPunct="0">
        <a:lnSpc>
          <a:spcPct val="96000"/>
        </a:lnSpc>
        <a:spcBef>
          <a:spcPct val="0"/>
        </a:spcBef>
        <a:spcAft>
          <a:spcPct val="0"/>
        </a:spcAft>
        <a:defRPr sz="2600" kern="12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" charset="0"/>
          <a:ea typeface="MS PGothic" pitchFamily="34" charset="-128"/>
          <a:cs typeface="ＭＳ Ｐゴシック" charset="0"/>
        </a:defRPr>
      </a:lvl5pPr>
      <a:lvl6pPr marL="457200" algn="l" rtl="0" fontAlgn="base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" charset="0"/>
        </a:defRPr>
      </a:lvl6pPr>
      <a:lvl7pPr marL="914400" algn="l" rtl="0" fontAlgn="base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" charset="0"/>
        </a:defRPr>
      </a:lvl7pPr>
      <a:lvl8pPr marL="1371600" algn="l" rtl="0" fontAlgn="base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" charset="0"/>
        </a:defRPr>
      </a:lvl8pPr>
      <a:lvl9pPr marL="1828800" algn="l" rtl="0" fontAlgn="base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" charset="0"/>
        </a:defRPr>
      </a:lvl9pPr>
    </p:titleStyle>
    <p:bodyStyle>
      <a:lvl1pPr marL="342900" indent="-342900" algn="l" rtl="0" eaLnBrk="0" fontAlgn="base" hangingPunct="0">
        <a:lnSpc>
          <a:spcPct val="96000"/>
        </a:lnSpc>
        <a:spcBef>
          <a:spcPct val="0"/>
        </a:spcBef>
        <a:spcAft>
          <a:spcPct val="0"/>
        </a:spcAft>
        <a:buFont typeface="Arial" charset="0"/>
        <a:defRPr sz="2600" kern="1200" cap="all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6175" y="725488"/>
            <a:ext cx="5059363" cy="79291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174" y="1800225"/>
            <a:ext cx="5059364" cy="5057774"/>
          </a:xfrm>
          <a:prstGeom prst="rect">
            <a:avLst/>
          </a:prstGeom>
          <a:solidFill>
            <a:schemeClr val="tx1"/>
          </a:solidFill>
        </p:spPr>
        <p:txBody>
          <a:bodyPr vert="horz" lIns="0" tIns="288000" rIns="0" bIns="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432618" y="6395060"/>
            <a:ext cx="634753" cy="251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25B94C6-04B1-4331-A668-E8F7C1FB4B46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-711101" y="5463473"/>
            <a:ext cx="1181201" cy="2410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prstClr val="white">
                    <a:lumMod val="75000"/>
                  </a:prstClr>
                </a:solidFill>
              </a:rPr>
              <a:t>Mandana Zarrehaparvar mza@humanrights.dk </a:t>
            </a:r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-271006" y="4690151"/>
            <a:ext cx="301009" cy="2410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404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/>
  <p:txStyles>
    <p:titleStyle>
      <a:lvl1pPr marL="360000" algn="l" defTabSz="914400" rtl="0" eaLnBrk="1" latinLnBrk="0" hangingPunct="1">
        <a:lnSpc>
          <a:spcPct val="96000"/>
        </a:lnSpc>
        <a:spcBef>
          <a:spcPct val="0"/>
        </a:spcBef>
        <a:buNone/>
        <a:defRPr sz="2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2pPr>
      <a:lvl3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3pPr>
      <a:lvl4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4pPr>
      <a:lvl5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6175" y="725488"/>
            <a:ext cx="5059363" cy="79291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175" y="1984375"/>
            <a:ext cx="5059364" cy="4725988"/>
          </a:xfrm>
          <a:prstGeom prst="rect">
            <a:avLst/>
          </a:prstGeom>
          <a:noFill/>
        </p:spPr>
        <p:txBody>
          <a:bodyPr vert="horz" lIns="0" tIns="9000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 rot="16200000">
            <a:off x="-432618" y="6395060"/>
            <a:ext cx="634753" cy="251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3DBF04-071C-401B-A74A-0995D9A6BD87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 rot="16200000">
            <a:off x="-711101" y="5463473"/>
            <a:ext cx="1181201" cy="2410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 rot="16200000">
            <a:off x="-271006" y="4690151"/>
            <a:ext cx="301009" cy="2410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714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hf hdr="0"/>
  <p:txStyles>
    <p:titleStyle>
      <a:lvl1pPr marL="0" algn="l" defTabSz="914400" rtl="0" eaLnBrk="1" latinLnBrk="0" hangingPunct="1">
        <a:lnSpc>
          <a:spcPct val="96000"/>
        </a:lnSpc>
        <a:spcBef>
          <a:spcPct val="0"/>
        </a:spcBef>
        <a:buNone/>
        <a:defRPr sz="2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6000"/>
        </a:lnSpc>
        <a:spcBef>
          <a:spcPts val="0"/>
        </a:spcBef>
        <a:buFont typeface="Arial" pitchFamily="34" charset="0"/>
        <a:buNone/>
        <a:defRPr sz="26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319">
          <p15:clr>
            <a:srgbClr val="F26B43"/>
          </p15:clr>
        </p15:guide>
        <p15:guide id="2" orient="horz" pos="957">
          <p15:clr>
            <a:srgbClr val="F26B43"/>
          </p15:clr>
        </p15:guide>
        <p15:guide id="3" pos="5511">
          <p15:clr>
            <a:srgbClr val="F26B43"/>
          </p15:clr>
        </p15:guide>
        <p15:guide id="4" orient="horz" pos="1250">
          <p15:clr>
            <a:srgbClr val="F26B43"/>
          </p15:clr>
        </p15:guide>
        <p15:guide id="5" orient="horz" pos="4227">
          <p15:clr>
            <a:srgbClr val="F26B43"/>
          </p15:clr>
        </p15:guide>
        <p15:guide id="6" pos="280">
          <p15:clr>
            <a:srgbClr val="F26B43"/>
          </p15:clr>
        </p15:guide>
        <p15:guide id="7" pos="2094">
          <p15:clr>
            <a:srgbClr val="F26B43"/>
          </p15:clr>
        </p15:guide>
        <p15:guide id="8" orient="horz" pos="1132">
          <p15:clr>
            <a:srgbClr val="F26B43"/>
          </p15:clr>
        </p15:guide>
        <p15:guide id="9" orient="horz" pos="135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6175" y="725488"/>
            <a:ext cx="5059363" cy="79291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175" y="1984375"/>
            <a:ext cx="5059364" cy="4725988"/>
          </a:xfrm>
          <a:prstGeom prst="rect">
            <a:avLst/>
          </a:prstGeom>
          <a:noFill/>
        </p:spPr>
        <p:txBody>
          <a:bodyPr vert="horz" lIns="0" tIns="9000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 rot="16200000">
            <a:off x="-432618" y="6395060"/>
            <a:ext cx="634753" cy="251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3DBF04-071C-401B-A74A-0995D9A6BD87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 rot="16200000">
            <a:off x="-711101" y="5463473"/>
            <a:ext cx="1181201" cy="2410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 rot="16200000">
            <a:off x="-271006" y="4690151"/>
            <a:ext cx="301009" cy="2410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571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hf hdr="0"/>
  <p:txStyles>
    <p:titleStyle>
      <a:lvl1pPr marL="0" algn="l" defTabSz="914400" rtl="0" eaLnBrk="1" latinLnBrk="0" hangingPunct="1">
        <a:lnSpc>
          <a:spcPct val="96000"/>
        </a:lnSpc>
        <a:spcBef>
          <a:spcPct val="0"/>
        </a:spcBef>
        <a:buNone/>
        <a:defRPr sz="2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6000"/>
        </a:lnSpc>
        <a:spcBef>
          <a:spcPts val="0"/>
        </a:spcBef>
        <a:buFont typeface="Arial" pitchFamily="34" charset="0"/>
        <a:buNone/>
        <a:defRPr sz="26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319">
          <p15:clr>
            <a:srgbClr val="F26B43"/>
          </p15:clr>
        </p15:guide>
        <p15:guide id="2" orient="horz" pos="957">
          <p15:clr>
            <a:srgbClr val="F26B43"/>
          </p15:clr>
        </p15:guide>
        <p15:guide id="3" pos="5511">
          <p15:clr>
            <a:srgbClr val="F26B43"/>
          </p15:clr>
        </p15:guide>
        <p15:guide id="4" orient="horz" pos="1250">
          <p15:clr>
            <a:srgbClr val="F26B43"/>
          </p15:clr>
        </p15:guide>
        <p15:guide id="5" orient="horz" pos="4227">
          <p15:clr>
            <a:srgbClr val="F26B43"/>
          </p15:clr>
        </p15:guide>
        <p15:guide id="6" pos="280">
          <p15:clr>
            <a:srgbClr val="F26B43"/>
          </p15:clr>
        </p15:guide>
        <p15:guide id="7" pos="2094">
          <p15:clr>
            <a:srgbClr val="F26B43"/>
          </p15:clr>
        </p15:guide>
        <p15:guide id="8" orient="horz" pos="1132">
          <p15:clr>
            <a:srgbClr val="F26B43"/>
          </p15:clr>
        </p15:guide>
        <p15:guide id="9" orient="horz" pos="135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6175" y="725488"/>
            <a:ext cx="5059363" cy="79216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da-DK" smtClean="0"/>
              <a:t>Click to edit Master title style</a:t>
            </a:r>
            <a:endParaRPr lang="da-DK" altLang="da-DK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175" y="1984375"/>
            <a:ext cx="5059363" cy="4725988"/>
          </a:xfrm>
          <a:prstGeom prst="rect">
            <a:avLst/>
          </a:prstGeom>
          <a:noFill/>
        </p:spPr>
        <p:txBody>
          <a:bodyPr vert="horz" wrap="square" lIns="0" tIns="9000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da-DK" smtClean="0"/>
              <a:t>Click to edit Master text styles</a:t>
            </a:r>
          </a:p>
          <a:p>
            <a:pPr lvl="1"/>
            <a:r>
              <a:rPr lang="en-US" altLang="da-DK" smtClean="0"/>
              <a:t>Second level</a:t>
            </a:r>
          </a:p>
          <a:p>
            <a:pPr lvl="2"/>
            <a:r>
              <a:rPr lang="en-US" altLang="da-DK" smtClean="0"/>
              <a:t>Third level</a:t>
            </a:r>
          </a:p>
          <a:p>
            <a:pPr lvl="3"/>
            <a:r>
              <a:rPr lang="en-US" altLang="da-DK" smtClean="0"/>
              <a:t>Fourth level</a:t>
            </a:r>
          </a:p>
          <a:p>
            <a:pPr lvl="4"/>
            <a:r>
              <a:rPr lang="en-US" altLang="da-DK" smtClean="0"/>
              <a:t>Fifth level</a:t>
            </a:r>
            <a:endParaRPr lang="da-DK" altLang="da-D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432593" y="6395243"/>
            <a:ext cx="635000" cy="25241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BFBFB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D03712-72D5-488C-B8D9-75FD3390C392}" type="datetime1">
              <a:rPr lang="da-DK" altLang="da-DK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16-03-2019</a:t>
            </a:fld>
            <a:endParaRPr lang="da-DK" altLang="da-DK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-711200" y="5462588"/>
            <a:ext cx="1181100" cy="2413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BFBFB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da-DK" smtClean="0">
                <a:ea typeface="MS PGothic" pitchFamily="34" charset="-128"/>
              </a:rPr>
              <a:t>Mandana Zarrehapravar kursus for Naalakkersuisut 2. og 3. november 2016</a:t>
            </a:r>
            <a:endParaRPr lang="da-DK" altLang="da-DK"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-270669" y="4690269"/>
            <a:ext cx="300038" cy="2413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BFBFB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4096E9-C532-49E6-AE7D-7027A6968F71}" type="slidenum">
              <a:rPr lang="da-DK" altLang="da-DK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altLang="da-DK">
              <a:ea typeface="MS PGothic" pitchFamily="34" charset="-128"/>
            </a:endParaRPr>
          </a:p>
        </p:txBody>
      </p:sp>
      <p:pic>
        <p:nvPicPr>
          <p:cNvPr id="1031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88" y="0"/>
            <a:ext cx="28797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471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</p:sldLayoutIdLst>
  <p:hf hdr="0"/>
  <p:txStyles>
    <p:titleStyle>
      <a:lvl1pPr algn="l" rtl="0" eaLnBrk="0" fontAlgn="base" hangingPunct="0">
        <a:lnSpc>
          <a:spcPct val="96000"/>
        </a:lnSpc>
        <a:spcBef>
          <a:spcPct val="0"/>
        </a:spcBef>
        <a:spcAft>
          <a:spcPct val="0"/>
        </a:spcAft>
        <a:defRPr sz="2600" kern="12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" charset="0"/>
          <a:ea typeface="MS PGothic" pitchFamily="34" charset="-128"/>
          <a:cs typeface="ＭＳ Ｐゴシック" charset="0"/>
        </a:defRPr>
      </a:lvl5pPr>
      <a:lvl6pPr marL="457200" algn="l" rtl="0" fontAlgn="base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" charset="0"/>
        </a:defRPr>
      </a:lvl6pPr>
      <a:lvl7pPr marL="914400" algn="l" rtl="0" fontAlgn="base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" charset="0"/>
        </a:defRPr>
      </a:lvl7pPr>
      <a:lvl8pPr marL="1371600" algn="l" rtl="0" fontAlgn="base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" charset="0"/>
        </a:defRPr>
      </a:lvl8pPr>
      <a:lvl9pPr marL="1828800" algn="l" rtl="0" fontAlgn="base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" charset="0"/>
        </a:defRPr>
      </a:lvl9pPr>
    </p:titleStyle>
    <p:bodyStyle>
      <a:lvl1pPr marL="342900" indent="-342900" algn="l" rtl="0" eaLnBrk="0" fontAlgn="base" hangingPunct="0">
        <a:lnSpc>
          <a:spcPct val="96000"/>
        </a:lnSpc>
        <a:spcBef>
          <a:spcPct val="0"/>
        </a:spcBef>
        <a:spcAft>
          <a:spcPct val="0"/>
        </a:spcAft>
        <a:buFont typeface="Arial" charset="0"/>
        <a:defRPr sz="2600" kern="1200" cap="all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6175" y="725488"/>
            <a:ext cx="5059363" cy="79291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175" y="1984375"/>
            <a:ext cx="5059364" cy="4725988"/>
          </a:xfrm>
          <a:prstGeom prst="rect">
            <a:avLst/>
          </a:prstGeom>
          <a:noFill/>
        </p:spPr>
        <p:txBody>
          <a:bodyPr vert="horz" lIns="0" tIns="9000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432618" y="6395060"/>
            <a:ext cx="634753" cy="251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7B72A05-AA6A-4BF4-A164-9817356887C8}" type="datetime1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16-03-2019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-711101" y="5463473"/>
            <a:ext cx="1181201" cy="2410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>
                <a:solidFill>
                  <a:prstClr val="white">
                    <a:lumMod val="75000"/>
                  </a:prstClr>
                </a:solidFill>
              </a:rPr>
              <a:t>Mandana Zarrehapravar kursus for Naalakkersuisut 2. og 3. november 2016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-271006" y="4690151"/>
            <a:ext cx="301009" cy="2410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072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p:hf hdr="0"/>
  <p:txStyles>
    <p:titleStyle>
      <a:lvl1pPr marL="0" algn="l" defTabSz="914400" rtl="0" eaLnBrk="1" latinLnBrk="0" hangingPunct="1">
        <a:lnSpc>
          <a:spcPct val="96000"/>
        </a:lnSpc>
        <a:spcBef>
          <a:spcPct val="0"/>
        </a:spcBef>
        <a:buNone/>
        <a:defRPr sz="2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6000"/>
        </a:lnSpc>
        <a:spcBef>
          <a:spcPts val="0"/>
        </a:spcBef>
        <a:buFont typeface="Arial" pitchFamily="34" charset="0"/>
        <a:buNone/>
        <a:defRPr sz="26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319">
          <p15:clr>
            <a:srgbClr val="F26B43"/>
          </p15:clr>
        </p15:guide>
        <p15:guide id="2" orient="horz" pos="957">
          <p15:clr>
            <a:srgbClr val="F26B43"/>
          </p15:clr>
        </p15:guide>
        <p15:guide id="3" pos="5511">
          <p15:clr>
            <a:srgbClr val="F26B43"/>
          </p15:clr>
        </p15:guide>
        <p15:guide id="4" orient="horz" pos="1250">
          <p15:clr>
            <a:srgbClr val="F26B43"/>
          </p15:clr>
        </p15:guide>
        <p15:guide id="5" orient="horz" pos="4227">
          <p15:clr>
            <a:srgbClr val="F26B43"/>
          </p15:clr>
        </p15:guide>
        <p15:guide id="6" pos="280">
          <p15:clr>
            <a:srgbClr val="F26B43"/>
          </p15:clr>
        </p15:guide>
        <p15:guide id="7" pos="2094">
          <p15:clr>
            <a:srgbClr val="F26B43"/>
          </p15:clr>
        </p15:guide>
        <p15:guide id="8" orient="horz" pos="1132">
          <p15:clr>
            <a:srgbClr val="F26B43"/>
          </p15:clr>
        </p15:guide>
        <p15:guide id="9" orient="horz" pos="13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600" b="1" dirty="0" smtClean="0">
                <a:latin typeface="+mn-lt"/>
              </a:rPr>
              <a:t>Ligebehandling af etniske minoritetsfamilier i børne- ungesager</a:t>
            </a:r>
          </a:p>
          <a:p>
            <a:pPr marL="0" indent="0" algn="ctr">
              <a:buNone/>
            </a:pPr>
            <a:endParaRPr lang="da-DK" sz="2000" dirty="0" smtClean="0">
              <a:latin typeface="+mn-lt"/>
            </a:endParaRPr>
          </a:p>
          <a:p>
            <a:pPr marL="0" indent="0" algn="ctr">
              <a:buNone/>
            </a:pPr>
            <a:r>
              <a:rPr lang="da-DK" sz="2000" dirty="0" smtClean="0"/>
              <a:t>Aftenarrangement 13. September 2017</a:t>
            </a:r>
            <a:endParaRPr lang="da-DK" sz="2000" b="1" dirty="0">
              <a:latin typeface="+mn-lt"/>
            </a:endParaRPr>
          </a:p>
          <a:p>
            <a:pPr marL="0" indent="0" algn="ctr">
              <a:buNone/>
            </a:pPr>
            <a:r>
              <a:rPr lang="da-DK" sz="1600" dirty="0" smtClean="0">
                <a:latin typeface="+mn-lt"/>
              </a:rPr>
              <a:t>v/</a:t>
            </a:r>
            <a:r>
              <a:rPr lang="da-DK" sz="1600" dirty="0" smtClean="0"/>
              <a:t>Specialkonsulent Tine </a:t>
            </a:r>
            <a:r>
              <a:rPr lang="da-DK" sz="1600" dirty="0"/>
              <a:t>Birkelund </a:t>
            </a:r>
            <a:r>
              <a:rPr lang="da-DK" sz="1600" dirty="0" smtClean="0"/>
              <a:t>Thomsen</a:t>
            </a:r>
            <a:endParaRPr lang="da-DK" sz="1600" dirty="0" smtClean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0035"/>
            <a:ext cx="367240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15392-DD1D-45C4-B55C-63BD738D057A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D899-1ACD-4CAF-B70D-1224EBDCBE5E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6968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/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da-DK" b="1" dirty="0" smtClean="0">
                <a:solidFill>
                  <a:schemeClr val="tx1"/>
                </a:solidFill>
              </a:rPr>
              <a:t>Program</a:t>
            </a:r>
            <a:r>
              <a:rPr lang="da-DK" b="1" dirty="0" smtClean="0"/>
              <a:t> </a:t>
            </a:r>
            <a:endParaRPr lang="da-DK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 err="1" smtClean="0"/>
              <a:t>IMR’s</a:t>
            </a:r>
            <a:r>
              <a:rPr lang="da-DK" dirty="0" smtClean="0"/>
              <a:t> mandat og arbejde med ligebehandling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 smtClean="0"/>
              <a:t>Forbud mod forskelsbehandling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 </a:t>
            </a:r>
            <a:r>
              <a:rPr lang="da-DK" dirty="0" smtClean="0"/>
              <a:t>Manglende eller mangelfuld tolkning - en udfordring for ligebehandling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 smtClean="0"/>
              <a:t>Kulturforståelse – nødvendigt for at sikre ligebehandling</a:t>
            </a:r>
          </a:p>
          <a:p>
            <a:pPr>
              <a:buFontTx/>
              <a:buChar char="-"/>
            </a:pP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CF001B-EBE9-416B-8779-65CDD7C14AB7}" type="datetime1">
              <a:rPr lang="da-DK" altLang="da-DK" smtClean="0"/>
              <a:pPr>
                <a:defRPr/>
              </a:pPr>
              <a:t>16-03-2019</a:t>
            </a:fld>
            <a:endParaRPr lang="da-DK" alt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alt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E2239-947E-43DA-9159-32E66A5A8658}" type="slidenum">
              <a:rPr lang="da-DK" altLang="da-DK" smtClean="0"/>
              <a:pPr>
                <a:defRPr/>
              </a:pPr>
              <a:t>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xmlns="" val="12131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a-DK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da-DK" b="1" dirty="0" smtClean="0">
                <a:solidFill>
                  <a:schemeClr val="tx1"/>
                </a:solidFill>
                <a:latin typeface="+mn-lt"/>
              </a:rPr>
            </a:br>
            <a:r>
              <a:rPr lang="da-DK" b="1" dirty="0" smtClean="0">
                <a:solidFill>
                  <a:schemeClr val="tx1"/>
                </a:solidFill>
                <a:latin typeface="+mn-lt"/>
              </a:rPr>
              <a:t>Instituttets arbejde med ligebehandling</a:t>
            </a:r>
            <a:endParaRPr lang="da-DK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700808"/>
            <a:ext cx="5328592" cy="44253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b="1" dirty="0" smtClean="0">
                <a:latin typeface="+mn-lt"/>
              </a:rPr>
              <a:t>Mandat på køn, race/etnicitet og handicap (EU-direktiverne + </a:t>
            </a:r>
            <a:r>
              <a:rPr lang="da-DK" b="1" dirty="0" err="1" smtClean="0">
                <a:latin typeface="+mn-lt"/>
              </a:rPr>
              <a:t>CRPD</a:t>
            </a:r>
            <a:r>
              <a:rPr lang="da-DK" b="1" dirty="0" smtClean="0">
                <a:latin typeface="+mn-lt"/>
              </a:rPr>
              <a:t> art 33) </a:t>
            </a:r>
          </a:p>
          <a:p>
            <a:r>
              <a:rPr lang="da-DK" dirty="0" smtClean="0"/>
              <a:t>Bistå ofre med rådgivning om gældende ret, søge fri proces og </a:t>
            </a:r>
            <a:r>
              <a:rPr lang="da-DK" dirty="0" err="1" smtClean="0"/>
              <a:t>biintervention</a:t>
            </a:r>
            <a:endParaRPr lang="da-DK" dirty="0" smtClean="0">
              <a:latin typeface="+mn-lt"/>
            </a:endParaRPr>
          </a:p>
          <a:p>
            <a:r>
              <a:rPr lang="da-DK" dirty="0" smtClean="0">
                <a:latin typeface="+mn-lt"/>
              </a:rPr>
              <a:t>Undersøgelser </a:t>
            </a:r>
            <a:r>
              <a:rPr lang="da-DK" dirty="0" err="1" smtClean="0">
                <a:latin typeface="+mn-lt"/>
              </a:rPr>
              <a:t>pba</a:t>
            </a:r>
            <a:r>
              <a:rPr lang="da-DK" dirty="0" smtClean="0">
                <a:latin typeface="+mn-lt"/>
              </a:rPr>
              <a:t>. enkeltsager, </a:t>
            </a:r>
            <a:r>
              <a:rPr lang="da-DK" dirty="0" err="1" smtClean="0">
                <a:latin typeface="+mn-lt"/>
              </a:rPr>
              <a:t>medieopmærksmhed</a:t>
            </a:r>
            <a:r>
              <a:rPr lang="da-DK" dirty="0" smtClean="0">
                <a:latin typeface="+mn-lt"/>
              </a:rPr>
              <a:t>, henvendelse fra foreninger, organisationer mv.</a:t>
            </a:r>
          </a:p>
          <a:p>
            <a:r>
              <a:rPr lang="da-DK" dirty="0" smtClean="0"/>
              <a:t>Offentliggøre rapporter og anbefalinger</a:t>
            </a:r>
            <a:endParaRPr lang="da-DK" dirty="0" smtClean="0">
              <a:latin typeface="+mn-lt"/>
            </a:endParaRPr>
          </a:p>
          <a:p>
            <a:pPr marL="0" indent="0">
              <a:buNone/>
            </a:pPr>
            <a:endParaRPr lang="da-DK" dirty="0" smtClean="0">
              <a:latin typeface="+mn-lt"/>
            </a:endParaRPr>
          </a:p>
          <a:p>
            <a:endParaRPr lang="da-DK" dirty="0" smtClean="0">
              <a:latin typeface="+mn-lt"/>
            </a:endParaRPr>
          </a:p>
          <a:p>
            <a:endParaRPr lang="da-DK" dirty="0" smtClean="0">
              <a:latin typeface="+mn-lt"/>
            </a:endParaRPr>
          </a:p>
          <a:p>
            <a:endParaRPr lang="da-DK" dirty="0" smtClean="0">
              <a:latin typeface="+mn-lt"/>
            </a:endParaRPr>
          </a:p>
          <a:p>
            <a:endParaRPr lang="da-DK" dirty="0" smtClean="0">
              <a:latin typeface="+mn-lt"/>
            </a:endParaRPr>
          </a:p>
          <a:p>
            <a:endParaRPr lang="da-DK" dirty="0" smtClean="0">
              <a:latin typeface="+mn-lt"/>
            </a:endParaRPr>
          </a:p>
          <a:p>
            <a:endParaRPr lang="da-DK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CFE3-5054-41D5-AC49-F1D5067A6FB5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16-03-2019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D899-1ACD-4CAF-B70D-1224EBDCBE5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27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a-DK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da-DK" b="1" dirty="0" smtClean="0">
                <a:solidFill>
                  <a:schemeClr val="tx1"/>
                </a:solidFill>
                <a:latin typeface="+mn-lt"/>
              </a:rPr>
            </a:br>
            <a:r>
              <a:rPr lang="da-DK" b="1" dirty="0" smtClean="0">
                <a:solidFill>
                  <a:schemeClr val="tx1"/>
                </a:solidFill>
                <a:latin typeface="+mn-lt"/>
              </a:rPr>
              <a:t>Forbud mod forskelsbehandling på grund af Race/etnicitet </a:t>
            </a:r>
            <a:endParaRPr lang="da-DK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700808"/>
            <a:ext cx="5328592" cy="4425355"/>
          </a:xfrm>
        </p:spPr>
        <p:txBody>
          <a:bodyPr>
            <a:normAutofit fontScale="92500" lnSpcReduction="20000"/>
          </a:bodyPr>
          <a:lstStyle/>
          <a:p>
            <a:r>
              <a:rPr lang="da-DK" dirty="0" err="1" smtClean="0"/>
              <a:t>EMRK</a:t>
            </a:r>
            <a:r>
              <a:rPr lang="da-DK" dirty="0" smtClean="0"/>
              <a:t> artikel 8, jf. artikel 14</a:t>
            </a:r>
          </a:p>
          <a:p>
            <a:r>
              <a:rPr lang="da-DK" dirty="0" smtClean="0"/>
              <a:t>Den etniske ligebehandlingslov gælder </a:t>
            </a:r>
            <a:r>
              <a:rPr lang="da-DK" dirty="0" err="1" smtClean="0"/>
              <a:t>ift</a:t>
            </a:r>
            <a:r>
              <a:rPr lang="da-DK" dirty="0" smtClean="0"/>
              <a:t> sociale område</a:t>
            </a:r>
          </a:p>
          <a:p>
            <a:r>
              <a:rPr lang="da-DK" dirty="0" smtClean="0">
                <a:latin typeface="+mn-lt"/>
              </a:rPr>
              <a:t>Ingen må behandles ringere end andre i sammenlignelig situation på grund af race/etnicitet</a:t>
            </a:r>
          </a:p>
          <a:p>
            <a:r>
              <a:rPr lang="da-DK" dirty="0" smtClean="0"/>
              <a:t>Kan være svært at bevise i en anbringelsessag/sandsynligvis mere strukturelt  </a:t>
            </a:r>
            <a:endParaRPr lang="da-DK" dirty="0" smtClean="0">
              <a:latin typeface="+mn-lt"/>
            </a:endParaRPr>
          </a:p>
          <a:p>
            <a:endParaRPr lang="da-DK" dirty="0" smtClean="0">
              <a:latin typeface="+mn-lt"/>
            </a:endParaRPr>
          </a:p>
          <a:p>
            <a:endParaRPr lang="da-DK" dirty="0" smtClean="0">
              <a:latin typeface="+mn-lt"/>
            </a:endParaRPr>
          </a:p>
          <a:p>
            <a:endParaRPr lang="da-DK" dirty="0" smtClean="0">
              <a:latin typeface="+mn-lt"/>
            </a:endParaRPr>
          </a:p>
          <a:p>
            <a:endParaRPr lang="da-DK" dirty="0" smtClean="0">
              <a:latin typeface="+mn-lt"/>
            </a:endParaRPr>
          </a:p>
          <a:p>
            <a:endParaRPr lang="da-DK" dirty="0" smtClean="0">
              <a:latin typeface="+mn-lt"/>
            </a:endParaRPr>
          </a:p>
          <a:p>
            <a:endParaRPr lang="da-DK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CFE3-5054-41D5-AC49-F1D5067A6FB5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16-03-2019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D899-1ACD-4CAF-B70D-1224EBDCBE5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813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a-DK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da-DK" b="1" dirty="0" smtClean="0">
                <a:solidFill>
                  <a:schemeClr val="tx1"/>
                </a:solidFill>
                <a:latin typeface="+mn-lt"/>
              </a:rPr>
            </a:br>
            <a:r>
              <a:rPr lang="da-DK" b="1" dirty="0" smtClean="0">
                <a:solidFill>
                  <a:schemeClr val="tx1"/>
                </a:solidFill>
                <a:latin typeface="+mn-lt"/>
              </a:rPr>
              <a:t>Manglende tolkning en udfordring for ligebehandling</a:t>
            </a:r>
            <a:endParaRPr lang="da-DK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700808"/>
            <a:ext cx="5328592" cy="44253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b="1" dirty="0" smtClean="0"/>
              <a:t>Manglende tolkning</a:t>
            </a:r>
            <a:endParaRPr lang="da-DK" dirty="0" smtClean="0">
              <a:latin typeface="+mn-lt"/>
            </a:endParaRPr>
          </a:p>
          <a:p>
            <a:r>
              <a:rPr lang="da-DK" dirty="0" smtClean="0"/>
              <a:t>Gensidig forståelse forudsætning for god og korrekt sagsbehandling</a:t>
            </a:r>
            <a:endParaRPr lang="da-DK" dirty="0" smtClean="0">
              <a:latin typeface="+mn-lt"/>
            </a:endParaRPr>
          </a:p>
          <a:p>
            <a:r>
              <a:rPr lang="da-DK" dirty="0" smtClean="0"/>
              <a:t>Kommunen har pligt til at gøre sig forståelig/forstå borgeren i afgørelsessager og nogle gange i faktisk forvaltningsvirksomhed</a:t>
            </a:r>
          </a:p>
          <a:p>
            <a:r>
              <a:rPr lang="da-DK" dirty="0" smtClean="0">
                <a:latin typeface="+mn-lt"/>
              </a:rPr>
              <a:t>Efter omstændighederne stille tolk til rådighed, </a:t>
            </a:r>
            <a:r>
              <a:rPr lang="da-DK" dirty="0" smtClean="0"/>
              <a:t>Jo mere væsentlig og indgribende sagen er – pligt</a:t>
            </a:r>
          </a:p>
          <a:p>
            <a:r>
              <a:rPr lang="da-DK" dirty="0" smtClean="0">
                <a:latin typeface="+mn-lt"/>
              </a:rPr>
              <a:t>Ikke bruge pårørende som tolk</a:t>
            </a:r>
          </a:p>
          <a:p>
            <a:r>
              <a:rPr lang="da-DK" dirty="0" smtClean="0"/>
              <a:t>Ikke retspraksis på området</a:t>
            </a:r>
            <a:endParaRPr lang="da-DK" dirty="0" smtClean="0">
              <a:latin typeface="+mn-lt"/>
            </a:endParaRPr>
          </a:p>
          <a:p>
            <a:pPr marL="0" indent="0">
              <a:buNone/>
            </a:pPr>
            <a:endParaRPr lang="da-DK" dirty="0" smtClean="0">
              <a:latin typeface="+mn-lt"/>
            </a:endParaRPr>
          </a:p>
          <a:p>
            <a:endParaRPr lang="da-DK" dirty="0" smtClean="0">
              <a:latin typeface="+mn-lt"/>
            </a:endParaRPr>
          </a:p>
          <a:p>
            <a:endParaRPr lang="da-DK" dirty="0" smtClean="0">
              <a:latin typeface="+mn-lt"/>
            </a:endParaRPr>
          </a:p>
          <a:p>
            <a:endParaRPr lang="da-DK" dirty="0" smtClean="0">
              <a:latin typeface="+mn-lt"/>
            </a:endParaRPr>
          </a:p>
          <a:p>
            <a:endParaRPr lang="da-DK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CFE3-5054-41D5-AC49-F1D5067A6FB5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16-03-2019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D899-1ACD-4CAF-B70D-1224EBDCBE5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59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a-DK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da-DK" b="1" dirty="0" smtClean="0">
                <a:solidFill>
                  <a:schemeClr val="tx1"/>
                </a:solidFill>
                <a:latin typeface="+mn-lt"/>
              </a:rPr>
            </a:br>
            <a:r>
              <a:rPr lang="da-DK" b="1" dirty="0" smtClean="0">
                <a:solidFill>
                  <a:schemeClr val="tx1"/>
                </a:solidFill>
                <a:latin typeface="+mn-lt"/>
              </a:rPr>
              <a:t>Manglende tolkning en udfordring for ligebehandling</a:t>
            </a:r>
            <a:endParaRPr lang="da-DK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700808"/>
            <a:ext cx="5328592" cy="44253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b="1" dirty="0" smtClean="0"/>
              <a:t>Mangelfuld tolkning</a:t>
            </a:r>
            <a:endParaRPr lang="da-DK" dirty="0" smtClean="0">
              <a:latin typeface="+mn-lt"/>
            </a:endParaRPr>
          </a:p>
          <a:p>
            <a:r>
              <a:rPr lang="da-DK" dirty="0" smtClean="0"/>
              <a:t>Ingen tolkeuddannelse på visse sprog i DK</a:t>
            </a:r>
          </a:p>
          <a:p>
            <a:r>
              <a:rPr lang="da-DK" dirty="0" smtClean="0">
                <a:latin typeface="+mn-lt"/>
              </a:rPr>
              <a:t>Nedsat tolkeudvalg - resultat udbud af tolkeydelser</a:t>
            </a:r>
          </a:p>
          <a:p>
            <a:r>
              <a:rPr lang="da-DK" dirty="0" smtClean="0"/>
              <a:t>Artikelserie i Information </a:t>
            </a:r>
          </a:p>
          <a:p>
            <a:r>
              <a:rPr lang="da-DK" dirty="0" err="1" smtClean="0"/>
              <a:t>EMRK</a:t>
            </a:r>
            <a:r>
              <a:rPr lang="da-DK" dirty="0" smtClean="0"/>
              <a:t>, </a:t>
            </a:r>
            <a:r>
              <a:rPr lang="da-DK" dirty="0" err="1"/>
              <a:t>Kearns</a:t>
            </a:r>
            <a:r>
              <a:rPr lang="da-DK" dirty="0"/>
              <a:t> vs. </a:t>
            </a:r>
            <a:r>
              <a:rPr lang="da-DK" dirty="0" smtClean="0"/>
              <a:t>France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 err="1" smtClean="0">
                <a:latin typeface="+mn-lt"/>
              </a:rPr>
              <a:t>IMR</a:t>
            </a:r>
            <a:r>
              <a:rPr lang="da-DK" dirty="0" smtClean="0">
                <a:latin typeface="+mn-lt"/>
              </a:rPr>
              <a:t> anbefaler, at der oprettes tolkeuddannelse på flygtninge- indvandrersprog og certificeringsordning</a:t>
            </a:r>
          </a:p>
          <a:p>
            <a:endParaRPr lang="da-DK" dirty="0" smtClean="0">
              <a:latin typeface="+mn-lt"/>
            </a:endParaRPr>
          </a:p>
          <a:p>
            <a:endParaRPr lang="da-DK" dirty="0" smtClean="0">
              <a:latin typeface="+mn-lt"/>
            </a:endParaRPr>
          </a:p>
          <a:p>
            <a:endParaRPr lang="da-DK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CFE3-5054-41D5-AC49-F1D5067A6FB5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16-03-2019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D899-1ACD-4CAF-B70D-1224EBDCBE5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74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a-DK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da-DK" b="1" dirty="0" smtClean="0">
                <a:solidFill>
                  <a:schemeClr val="tx1"/>
                </a:solidFill>
                <a:latin typeface="+mn-lt"/>
              </a:rPr>
            </a:br>
            <a:r>
              <a:rPr lang="da-DK" b="1" dirty="0" smtClean="0">
                <a:solidFill>
                  <a:schemeClr val="tx1"/>
                </a:solidFill>
                <a:latin typeface="+mn-lt"/>
              </a:rPr>
              <a:t>Kulturforståelse</a:t>
            </a:r>
            <a:endParaRPr lang="da-DK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700808"/>
            <a:ext cx="5328592" cy="4425355"/>
          </a:xfrm>
        </p:spPr>
        <p:txBody>
          <a:bodyPr>
            <a:normAutofit/>
          </a:bodyPr>
          <a:lstStyle/>
          <a:p>
            <a:r>
              <a:rPr lang="da-DK" dirty="0" smtClean="0"/>
              <a:t>Eksempel fra Rådgivningen – japansk mor</a:t>
            </a:r>
          </a:p>
          <a:p>
            <a:r>
              <a:rPr lang="da-DK" dirty="0" smtClean="0"/>
              <a:t>Vigtigt at være opmærksom på kulturforskelle</a:t>
            </a:r>
          </a:p>
          <a:p>
            <a:r>
              <a:rPr lang="da-DK" dirty="0" smtClean="0">
                <a:latin typeface="+mn-lt"/>
              </a:rPr>
              <a:t>Vi har alle </a:t>
            </a:r>
            <a:r>
              <a:rPr lang="da-DK" dirty="0" err="1" smtClean="0">
                <a:latin typeface="+mn-lt"/>
              </a:rPr>
              <a:t>forforståelser</a:t>
            </a:r>
            <a:endParaRPr lang="da-DK" dirty="0" smtClean="0">
              <a:latin typeface="+mn-lt"/>
            </a:endParaRPr>
          </a:p>
          <a:p>
            <a:r>
              <a:rPr lang="da-DK" dirty="0" smtClean="0"/>
              <a:t>Nødvendigt at lægge væk i professionelt virke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>
              <a:latin typeface="+mn-lt"/>
            </a:endParaRPr>
          </a:p>
          <a:p>
            <a:endParaRPr lang="da-DK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CFE3-5054-41D5-AC49-F1D5067A6FB5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16-03-2019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D899-1ACD-4CAF-B70D-1224EBDCBE5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41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a-DK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da-DK" b="1" dirty="0" smtClean="0">
                <a:solidFill>
                  <a:schemeClr val="tx1"/>
                </a:solidFill>
                <a:latin typeface="+mn-lt"/>
              </a:rPr>
            </a:br>
            <a:r>
              <a:rPr lang="da-DK" b="1" dirty="0" smtClean="0">
                <a:solidFill>
                  <a:schemeClr val="tx1"/>
                </a:solidFill>
                <a:latin typeface="+mn-lt"/>
              </a:rPr>
              <a:t>Spørgsmål </a:t>
            </a:r>
            <a:endParaRPr lang="da-DK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700808"/>
            <a:ext cx="5328592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 smtClean="0">
              <a:latin typeface="+mn-lt"/>
            </a:endParaRPr>
          </a:p>
          <a:p>
            <a:r>
              <a:rPr lang="da-DK" dirty="0" smtClean="0"/>
              <a:t>Tak for opmærksomheden</a:t>
            </a:r>
            <a:endParaRPr lang="da-DK" dirty="0" smtClean="0">
              <a:latin typeface="+mn-lt"/>
            </a:endParaRPr>
          </a:p>
          <a:p>
            <a:endParaRPr lang="da-DK" dirty="0" smtClean="0">
              <a:latin typeface="+mn-lt"/>
            </a:endParaRPr>
          </a:p>
          <a:p>
            <a:r>
              <a:rPr lang="da-DK" dirty="0"/>
              <a:t>Fem minutter til spørgsmål</a:t>
            </a:r>
          </a:p>
          <a:p>
            <a:endParaRPr lang="da-DK" dirty="0" smtClean="0">
              <a:latin typeface="+mn-lt"/>
            </a:endParaRPr>
          </a:p>
          <a:p>
            <a:endParaRPr lang="da-DK" dirty="0" smtClean="0">
              <a:latin typeface="+mn-lt"/>
            </a:endParaRPr>
          </a:p>
          <a:p>
            <a:endParaRPr lang="da-DK" dirty="0" smtClean="0">
              <a:latin typeface="+mn-lt"/>
            </a:endParaRPr>
          </a:p>
          <a:p>
            <a:endParaRPr lang="da-DK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CFE3-5054-41D5-AC49-F1D5067A6FB5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16-03-2019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D899-1ACD-4CAF-B70D-1224EBDCBE5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773308"/>
      </p:ext>
    </p:extLst>
  </p:cSld>
  <p:clrMapOvr>
    <a:masterClrMapping/>
  </p:clrMapOvr>
</p:sld>
</file>

<file path=ppt/theme/theme1.xml><?xml version="1.0" encoding="utf-8"?>
<a:theme xmlns:a="http://schemas.openxmlformats.org/drawingml/2006/main" name="workshop for GRM den 8 oktober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HR_DK 05">
  <a:themeElements>
    <a:clrScheme name="IMR">
      <a:dk1>
        <a:sysClr val="windowText" lastClr="000000"/>
      </a:dk1>
      <a:lt1>
        <a:sysClr val="window" lastClr="FFFFFF"/>
      </a:lt1>
      <a:dk2>
        <a:srgbClr val="D2232A"/>
      </a:dk2>
      <a:lt2>
        <a:srgbClr val="5DB5E5"/>
      </a:lt2>
      <a:accent1>
        <a:srgbClr val="00718A"/>
      </a:accent1>
      <a:accent2>
        <a:srgbClr val="B2CBD6"/>
      </a:accent2>
      <a:accent3>
        <a:srgbClr val="ED1C24"/>
      </a:accent3>
      <a:accent4>
        <a:srgbClr val="D2232A"/>
      </a:accent4>
      <a:accent5>
        <a:srgbClr val="5DB5E5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DIHR_DK 04">
  <a:themeElements>
    <a:clrScheme name="IMR">
      <a:dk1>
        <a:sysClr val="windowText" lastClr="000000"/>
      </a:dk1>
      <a:lt1>
        <a:sysClr val="window" lastClr="FFFFFF"/>
      </a:lt1>
      <a:dk2>
        <a:srgbClr val="D2232A"/>
      </a:dk2>
      <a:lt2>
        <a:srgbClr val="5DB5E5"/>
      </a:lt2>
      <a:accent1>
        <a:srgbClr val="00718A"/>
      </a:accent1>
      <a:accent2>
        <a:srgbClr val="B2CBD6"/>
      </a:accent2>
      <a:accent3>
        <a:srgbClr val="ED1C24"/>
      </a:accent3>
      <a:accent4>
        <a:srgbClr val="D2232A"/>
      </a:accent4>
      <a:accent5>
        <a:srgbClr val="5DB5E5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DK 05">
  <a:themeElements>
    <a:clrScheme name="IMR">
      <a:dk1>
        <a:sysClr val="windowText" lastClr="000000"/>
      </a:dk1>
      <a:lt1>
        <a:sysClr val="window" lastClr="FFFFFF"/>
      </a:lt1>
      <a:dk2>
        <a:srgbClr val="D2232A"/>
      </a:dk2>
      <a:lt2>
        <a:srgbClr val="5DB5E5"/>
      </a:lt2>
      <a:accent1>
        <a:srgbClr val="00718A"/>
      </a:accent1>
      <a:accent2>
        <a:srgbClr val="B2CBD6"/>
      </a:accent2>
      <a:accent3>
        <a:srgbClr val="ED1C24"/>
      </a:accent3>
      <a:accent4>
        <a:srgbClr val="D2232A"/>
      </a:accent4>
      <a:accent5>
        <a:srgbClr val="5DB5E5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DIHR_DK 05" id="{81B99187-D029-438B-8BAC-EF2E6435E684}" vid="{37CB4B20-1EC9-4C48-B1D0-13AFEA1C1524}"/>
    </a:ext>
  </a:extLst>
</a:theme>
</file>

<file path=ppt/theme/theme5.xml><?xml version="1.0" encoding="utf-8"?>
<a:theme xmlns:a="http://schemas.openxmlformats.org/drawingml/2006/main" name="1_DK 05">
  <a:themeElements>
    <a:clrScheme name="IMR">
      <a:dk1>
        <a:sysClr val="windowText" lastClr="000000"/>
      </a:dk1>
      <a:lt1>
        <a:sysClr val="window" lastClr="FFFFFF"/>
      </a:lt1>
      <a:dk2>
        <a:srgbClr val="D2232A"/>
      </a:dk2>
      <a:lt2>
        <a:srgbClr val="5DB5E5"/>
      </a:lt2>
      <a:accent1>
        <a:srgbClr val="00718A"/>
      </a:accent1>
      <a:accent2>
        <a:srgbClr val="B2CBD6"/>
      </a:accent2>
      <a:accent3>
        <a:srgbClr val="ED1C24"/>
      </a:accent3>
      <a:accent4>
        <a:srgbClr val="D2232A"/>
      </a:accent4>
      <a:accent5>
        <a:srgbClr val="5DB5E5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DIHR_DK 05" id="{81B99187-D029-438B-8BAC-EF2E6435E684}" vid="{37CB4B20-1EC9-4C48-B1D0-13AFEA1C1524}"/>
    </a:ext>
  </a:extLst>
</a:theme>
</file>

<file path=ppt/theme/theme6.xml><?xml version="1.0" encoding="utf-8"?>
<a:theme xmlns:a="http://schemas.openxmlformats.org/drawingml/2006/main" name="1_DIHR_DK 05">
  <a:themeElements>
    <a:clrScheme name="IMR">
      <a:dk1>
        <a:sysClr val="windowText" lastClr="000000"/>
      </a:dk1>
      <a:lt1>
        <a:sysClr val="window" lastClr="FFFFFF"/>
      </a:lt1>
      <a:dk2>
        <a:srgbClr val="D2232A"/>
      </a:dk2>
      <a:lt2>
        <a:srgbClr val="5DB5E5"/>
      </a:lt2>
      <a:accent1>
        <a:srgbClr val="00718A"/>
      </a:accent1>
      <a:accent2>
        <a:srgbClr val="B2CBD6"/>
      </a:accent2>
      <a:accent3>
        <a:srgbClr val="ED1C24"/>
      </a:accent3>
      <a:accent4>
        <a:srgbClr val="D2232A"/>
      </a:accent4>
      <a:accent5>
        <a:srgbClr val="5DB5E5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6_DK 05">
  <a:themeElements>
    <a:clrScheme name="IMR">
      <a:dk1>
        <a:sysClr val="windowText" lastClr="000000"/>
      </a:dk1>
      <a:lt1>
        <a:sysClr val="window" lastClr="FFFFFF"/>
      </a:lt1>
      <a:dk2>
        <a:srgbClr val="D2232A"/>
      </a:dk2>
      <a:lt2>
        <a:srgbClr val="5DB5E5"/>
      </a:lt2>
      <a:accent1>
        <a:srgbClr val="00718A"/>
      </a:accent1>
      <a:accent2>
        <a:srgbClr val="B2CBD6"/>
      </a:accent2>
      <a:accent3>
        <a:srgbClr val="ED1C24"/>
      </a:accent3>
      <a:accent4>
        <a:srgbClr val="D2232A"/>
      </a:accent4>
      <a:accent5>
        <a:srgbClr val="5DB5E5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DIHR_DK 05.potx" id="{2DE4BC8D-31B2-4A2F-B24E-EE0EF0BD21EF}" vid="{95DBAFD6-8423-4737-907E-CB8CCBB0116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workshop for GRM den 8 oktober 2014</Template>
  <TotalTime>2633</TotalTime>
  <Words>262</Words>
  <Application>Microsoft Office PowerPoint</Application>
  <PresentationFormat>On-screen Show (4:3)</PresentationFormat>
  <Paragraphs>77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workshop for GRM den 8 oktober 2014</vt:lpstr>
      <vt:lpstr>DIHR_DK 05</vt:lpstr>
      <vt:lpstr>DIHR_DK 04</vt:lpstr>
      <vt:lpstr>DK 05</vt:lpstr>
      <vt:lpstr>1_DK 05</vt:lpstr>
      <vt:lpstr>1_DIHR_DK 05</vt:lpstr>
      <vt:lpstr>6_DK 05</vt:lpstr>
      <vt:lpstr>Slide 1</vt:lpstr>
      <vt:lpstr> Program </vt:lpstr>
      <vt:lpstr> Instituttets arbejde med ligebehandling</vt:lpstr>
      <vt:lpstr> Forbud mod forskelsbehandling på grund af Race/etnicitet </vt:lpstr>
      <vt:lpstr> Manglende tolkning en udfordring for ligebehandling</vt:lpstr>
      <vt:lpstr> Manglende tolkning en udfordring for ligebehandling</vt:lpstr>
      <vt:lpstr> Kulturforståelse</vt:lpstr>
      <vt:lpstr> Spørgsmål </vt:lpstr>
    </vt:vector>
  </TitlesOfParts>
  <Company>DCISM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Mandana Zarrehparvar</dc:creator>
  <cp:lastModifiedBy>Susie</cp:lastModifiedBy>
  <cp:revision>148</cp:revision>
  <cp:lastPrinted>2017-11-13T12:42:39Z</cp:lastPrinted>
  <dcterms:created xsi:type="dcterms:W3CDTF">2014-10-01T10:34:43Z</dcterms:created>
  <dcterms:modified xsi:type="dcterms:W3CDTF">2019-03-16T09:58:19Z</dcterms:modified>
</cp:coreProperties>
</file>